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embeddedFontLst>
    <p:embeddedFont>
      <p:font typeface="Old Standard TT" panose="020B0604020202020204" charset="0"/>
      <p:regular r:id="rId15"/>
      <p:bold r:id="rId16"/>
      <p: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A108117-AAE1-4E8E-95F6-640249F32A8B}">
  <a:tblStyle styleId="{7A108117-AAE1-4E8E-95F6-640249F32A8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3" d="100"/>
          <a:sy n="143" d="100"/>
        </p:scale>
        <p:origin x="684"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46d83c012d_0_1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46d83c012d_0_1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Algebra in MS, Advanced Math or Calculus in HS,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46ea8081c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46ea8081c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73f5bb8c3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73f5bb8c3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46d83c012d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46d83c012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46d83c012d_0_10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46d83c012d_0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46d83c012d_0_1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46d83c012d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46d83c012d_0_1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46d83c012d_0_1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rPr>
              <a:t>16-17 Data</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46d83c012d_0_1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46d83c012d_0_1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46d83c012d_0_1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46d83c012d_0_1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Algebra/</a:t>
            </a:r>
            <a:r>
              <a:rPr lang="en-US" dirty="0"/>
              <a:t>Geometry</a:t>
            </a:r>
            <a:r>
              <a:rPr lang="en" dirty="0"/>
              <a:t> in MS, </a:t>
            </a:r>
            <a:r>
              <a:rPr lang="en-US" dirty="0"/>
              <a:t>College level or </a:t>
            </a:r>
            <a:r>
              <a:rPr lang="en" dirty="0"/>
              <a:t>Calculus in HS, </a:t>
            </a: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46d83c012d_0_1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46d83c012d_0_1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Algebra in MS, Advanced Math or Calculus in HS,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46d83c012d_0_1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46d83c012d_0_1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Algebra in MS, Advanced Math or Calculus in HS,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0" y="100"/>
            <a:ext cx="9144000" cy="1711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 name="Google Shape;11;p2"/>
          <p:cNvCxnSpPr/>
          <p:nvPr/>
        </p:nvCxnSpPr>
        <p:spPr>
          <a:xfrm>
            <a:off x="641934" y="3597500"/>
            <a:ext cx="390300" cy="0"/>
          </a:xfrm>
          <a:prstGeom prst="straightConnector1">
            <a:avLst/>
          </a:prstGeom>
          <a:noFill/>
          <a:ln w="28575" cap="flat" cmpd="sng">
            <a:solidFill>
              <a:schemeClr val="accent1"/>
            </a:solidFill>
            <a:prstDash val="solid"/>
            <a:round/>
            <a:headEnd type="none" w="sm" len="sm"/>
            <a:tailEnd type="none" w="sm" len="sm"/>
          </a:ln>
        </p:spPr>
      </p:cxnSp>
      <p:sp>
        <p:nvSpPr>
          <p:cNvPr id="12" name="Google Shape;12;p2"/>
          <p:cNvSpPr txBox="1">
            <a:spLocks noGrp="1"/>
          </p:cNvSpPr>
          <p:nvPr>
            <p:ph type="ctrTitle"/>
          </p:nvPr>
        </p:nvSpPr>
        <p:spPr>
          <a:xfrm>
            <a:off x="512700" y="1893300"/>
            <a:ext cx="8118600" cy="1522800"/>
          </a:xfrm>
          <a:prstGeom prst="rect">
            <a:avLst/>
          </a:prstGeom>
        </p:spPr>
        <p:txBody>
          <a:bodyPr spcFirstLastPara="1" wrap="square" lIns="91425" tIns="91425" rIns="91425" bIns="91425" anchor="b" anchorCtr="0">
            <a:noAutofit/>
          </a:bodyPr>
          <a:lstStyle>
            <a:lvl1pPr lvl="0">
              <a:spcBef>
                <a:spcPts val="0"/>
              </a:spcBef>
              <a:spcAft>
                <a:spcPts val="0"/>
              </a:spcAft>
              <a:buClr>
                <a:schemeClr val="accent1"/>
              </a:buClr>
              <a:buSzPts val="4200"/>
              <a:buNone/>
              <a:defRPr sz="4200">
                <a:solidFill>
                  <a:schemeClr val="accent1"/>
                </a:solidFill>
              </a:defRPr>
            </a:lvl1pPr>
            <a:lvl2pPr lvl="1">
              <a:spcBef>
                <a:spcPts val="0"/>
              </a:spcBef>
              <a:spcAft>
                <a:spcPts val="0"/>
              </a:spcAft>
              <a:buClr>
                <a:schemeClr val="accent1"/>
              </a:buClr>
              <a:buSzPts val="4200"/>
              <a:buNone/>
              <a:defRPr sz="4200">
                <a:solidFill>
                  <a:schemeClr val="accent1"/>
                </a:solidFill>
              </a:defRPr>
            </a:lvl2pPr>
            <a:lvl3pPr lvl="2">
              <a:spcBef>
                <a:spcPts val="0"/>
              </a:spcBef>
              <a:spcAft>
                <a:spcPts val="0"/>
              </a:spcAft>
              <a:buClr>
                <a:schemeClr val="accent1"/>
              </a:buClr>
              <a:buSzPts val="4200"/>
              <a:buNone/>
              <a:defRPr sz="4200">
                <a:solidFill>
                  <a:schemeClr val="accent1"/>
                </a:solidFill>
              </a:defRPr>
            </a:lvl3pPr>
            <a:lvl4pPr lvl="3">
              <a:spcBef>
                <a:spcPts val="0"/>
              </a:spcBef>
              <a:spcAft>
                <a:spcPts val="0"/>
              </a:spcAft>
              <a:buClr>
                <a:schemeClr val="accent1"/>
              </a:buClr>
              <a:buSzPts val="4200"/>
              <a:buNone/>
              <a:defRPr sz="4200">
                <a:solidFill>
                  <a:schemeClr val="accent1"/>
                </a:solidFill>
              </a:defRPr>
            </a:lvl4pPr>
            <a:lvl5pPr lvl="4">
              <a:spcBef>
                <a:spcPts val="0"/>
              </a:spcBef>
              <a:spcAft>
                <a:spcPts val="0"/>
              </a:spcAft>
              <a:buClr>
                <a:schemeClr val="accent1"/>
              </a:buClr>
              <a:buSzPts val="4200"/>
              <a:buNone/>
              <a:defRPr sz="4200">
                <a:solidFill>
                  <a:schemeClr val="accent1"/>
                </a:solidFill>
              </a:defRPr>
            </a:lvl5pPr>
            <a:lvl6pPr lvl="5">
              <a:spcBef>
                <a:spcPts val="0"/>
              </a:spcBef>
              <a:spcAft>
                <a:spcPts val="0"/>
              </a:spcAft>
              <a:buClr>
                <a:schemeClr val="accent1"/>
              </a:buClr>
              <a:buSzPts val="4200"/>
              <a:buNone/>
              <a:defRPr sz="4200">
                <a:solidFill>
                  <a:schemeClr val="accent1"/>
                </a:solidFill>
              </a:defRPr>
            </a:lvl6pPr>
            <a:lvl7pPr lvl="6">
              <a:spcBef>
                <a:spcPts val="0"/>
              </a:spcBef>
              <a:spcAft>
                <a:spcPts val="0"/>
              </a:spcAft>
              <a:buClr>
                <a:schemeClr val="accent1"/>
              </a:buClr>
              <a:buSzPts val="4200"/>
              <a:buNone/>
              <a:defRPr sz="4200">
                <a:solidFill>
                  <a:schemeClr val="accent1"/>
                </a:solidFill>
              </a:defRPr>
            </a:lvl7pPr>
            <a:lvl8pPr lvl="7">
              <a:spcBef>
                <a:spcPts val="0"/>
              </a:spcBef>
              <a:spcAft>
                <a:spcPts val="0"/>
              </a:spcAft>
              <a:buClr>
                <a:schemeClr val="accent1"/>
              </a:buClr>
              <a:buSzPts val="4200"/>
              <a:buNone/>
              <a:defRPr sz="4200">
                <a:solidFill>
                  <a:schemeClr val="accent1"/>
                </a:solidFill>
              </a:defRPr>
            </a:lvl8pPr>
            <a:lvl9pPr lvl="8">
              <a:spcBef>
                <a:spcPts val="0"/>
              </a:spcBef>
              <a:spcAft>
                <a:spcPts val="0"/>
              </a:spcAft>
              <a:buClr>
                <a:schemeClr val="accent1"/>
              </a:buClr>
              <a:buSzPts val="4200"/>
              <a:buNone/>
              <a:defRPr sz="4200">
                <a:solidFill>
                  <a:schemeClr val="accent1"/>
                </a:solidFill>
              </a:defRPr>
            </a:lvl9pPr>
          </a:lstStyle>
          <a:p>
            <a:endParaRPr/>
          </a:p>
        </p:txBody>
      </p:sp>
      <p:sp>
        <p:nvSpPr>
          <p:cNvPr id="13" name="Google Shape;13;p2"/>
          <p:cNvSpPr txBox="1">
            <a:spLocks noGrp="1"/>
          </p:cNvSpPr>
          <p:nvPr>
            <p:ph type="subTitle" idx="1"/>
          </p:nvPr>
        </p:nvSpPr>
        <p:spPr>
          <a:xfrm>
            <a:off x="512700" y="3840639"/>
            <a:ext cx="8118600" cy="7875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accent2"/>
              </a:buClr>
              <a:buSzPts val="2400"/>
              <a:buNone/>
              <a:defRPr sz="2400">
                <a:solidFill>
                  <a:schemeClr val="accent2"/>
                </a:solidFill>
              </a:defRPr>
            </a:lvl1pPr>
            <a:lvl2pPr lvl="1">
              <a:lnSpc>
                <a:spcPct val="100000"/>
              </a:lnSpc>
              <a:spcBef>
                <a:spcPts val="0"/>
              </a:spcBef>
              <a:spcAft>
                <a:spcPts val="0"/>
              </a:spcAft>
              <a:buClr>
                <a:schemeClr val="accent2"/>
              </a:buClr>
              <a:buSzPts val="2400"/>
              <a:buNone/>
              <a:defRPr sz="2400">
                <a:solidFill>
                  <a:schemeClr val="accent2"/>
                </a:solidFill>
              </a:defRPr>
            </a:lvl2pPr>
            <a:lvl3pPr lvl="2">
              <a:lnSpc>
                <a:spcPct val="100000"/>
              </a:lnSpc>
              <a:spcBef>
                <a:spcPts val="0"/>
              </a:spcBef>
              <a:spcAft>
                <a:spcPts val="0"/>
              </a:spcAft>
              <a:buClr>
                <a:schemeClr val="accent2"/>
              </a:buClr>
              <a:buSzPts val="2400"/>
              <a:buNone/>
              <a:defRPr sz="2400">
                <a:solidFill>
                  <a:schemeClr val="accent2"/>
                </a:solidFill>
              </a:defRPr>
            </a:lvl3pPr>
            <a:lvl4pPr lvl="3">
              <a:lnSpc>
                <a:spcPct val="100000"/>
              </a:lnSpc>
              <a:spcBef>
                <a:spcPts val="0"/>
              </a:spcBef>
              <a:spcAft>
                <a:spcPts val="0"/>
              </a:spcAft>
              <a:buClr>
                <a:schemeClr val="accent2"/>
              </a:buClr>
              <a:buSzPts val="2400"/>
              <a:buNone/>
              <a:defRPr sz="2400">
                <a:solidFill>
                  <a:schemeClr val="accent2"/>
                </a:solidFill>
              </a:defRPr>
            </a:lvl4pPr>
            <a:lvl5pPr lvl="4">
              <a:lnSpc>
                <a:spcPct val="100000"/>
              </a:lnSpc>
              <a:spcBef>
                <a:spcPts val="0"/>
              </a:spcBef>
              <a:spcAft>
                <a:spcPts val="0"/>
              </a:spcAft>
              <a:buClr>
                <a:schemeClr val="accent2"/>
              </a:buClr>
              <a:buSzPts val="2400"/>
              <a:buNone/>
              <a:defRPr sz="2400">
                <a:solidFill>
                  <a:schemeClr val="accent2"/>
                </a:solidFill>
              </a:defRPr>
            </a:lvl5pPr>
            <a:lvl6pPr lvl="5">
              <a:lnSpc>
                <a:spcPct val="100000"/>
              </a:lnSpc>
              <a:spcBef>
                <a:spcPts val="0"/>
              </a:spcBef>
              <a:spcAft>
                <a:spcPts val="0"/>
              </a:spcAft>
              <a:buClr>
                <a:schemeClr val="accent2"/>
              </a:buClr>
              <a:buSzPts val="2400"/>
              <a:buNone/>
              <a:defRPr sz="2400">
                <a:solidFill>
                  <a:schemeClr val="accent2"/>
                </a:solidFill>
              </a:defRPr>
            </a:lvl6pPr>
            <a:lvl7pPr lvl="6">
              <a:lnSpc>
                <a:spcPct val="100000"/>
              </a:lnSpc>
              <a:spcBef>
                <a:spcPts val="0"/>
              </a:spcBef>
              <a:spcAft>
                <a:spcPts val="0"/>
              </a:spcAft>
              <a:buClr>
                <a:schemeClr val="accent2"/>
              </a:buClr>
              <a:buSzPts val="2400"/>
              <a:buNone/>
              <a:defRPr sz="2400">
                <a:solidFill>
                  <a:schemeClr val="accent2"/>
                </a:solidFill>
              </a:defRPr>
            </a:lvl7pPr>
            <a:lvl8pPr lvl="7">
              <a:lnSpc>
                <a:spcPct val="100000"/>
              </a:lnSpc>
              <a:spcBef>
                <a:spcPts val="0"/>
              </a:spcBef>
              <a:spcAft>
                <a:spcPts val="0"/>
              </a:spcAft>
              <a:buClr>
                <a:schemeClr val="accent2"/>
              </a:buClr>
              <a:buSzPts val="2400"/>
              <a:buNone/>
              <a:defRPr sz="2400">
                <a:solidFill>
                  <a:schemeClr val="accent2"/>
                </a:solidFill>
              </a:defRPr>
            </a:lvl8pPr>
            <a:lvl9pPr lvl="8">
              <a:lnSpc>
                <a:spcPct val="100000"/>
              </a:lnSpc>
              <a:spcBef>
                <a:spcPts val="0"/>
              </a:spcBef>
              <a:spcAft>
                <a:spcPts val="0"/>
              </a:spcAft>
              <a:buClr>
                <a:schemeClr val="accent2"/>
              </a:buClr>
              <a:buSzPts val="2400"/>
              <a:buNone/>
              <a:defRPr sz="2400">
                <a:solidFill>
                  <a:schemeClr val="accent2"/>
                </a:solidFill>
              </a:defRPr>
            </a:lvl9pPr>
          </a:lstStyle>
          <a:p>
            <a:endParaRPr/>
          </a:p>
        </p:txBody>
      </p:sp>
      <p:sp>
        <p:nvSpPr>
          <p:cNvPr id="14" name="Google Shape;14;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311700" y="1039650"/>
            <a:ext cx="8520600" cy="2106300"/>
          </a:xfrm>
          <a:prstGeom prst="rect">
            <a:avLst/>
          </a:prstGeom>
        </p:spPr>
        <p:txBody>
          <a:bodyPr spcFirstLastPara="1" wrap="square" lIns="91425" tIns="91425" rIns="91425" bIns="91425" anchor="b" anchorCtr="0">
            <a:noAutofit/>
          </a:bodyPr>
          <a:lstStyle>
            <a:lvl1pPr lvl="0" algn="ctr">
              <a:spcBef>
                <a:spcPts val="0"/>
              </a:spcBef>
              <a:spcAft>
                <a:spcPts val="0"/>
              </a:spcAft>
              <a:buSzPts val="14000"/>
              <a:buNone/>
              <a:defRPr sz="14000" b="1"/>
            </a:lvl1pPr>
            <a:lvl2pPr lvl="1" algn="ctr">
              <a:spcBef>
                <a:spcPts val="0"/>
              </a:spcBef>
              <a:spcAft>
                <a:spcPts val="0"/>
              </a:spcAft>
              <a:buSzPts val="14000"/>
              <a:buNone/>
              <a:defRPr sz="14000" b="1"/>
            </a:lvl2pPr>
            <a:lvl3pPr lvl="2" algn="ctr">
              <a:spcBef>
                <a:spcPts val="0"/>
              </a:spcBef>
              <a:spcAft>
                <a:spcPts val="0"/>
              </a:spcAft>
              <a:buSzPts val="14000"/>
              <a:buNone/>
              <a:defRPr sz="14000" b="1"/>
            </a:lvl3pPr>
            <a:lvl4pPr lvl="3" algn="ctr">
              <a:spcBef>
                <a:spcPts val="0"/>
              </a:spcBef>
              <a:spcAft>
                <a:spcPts val="0"/>
              </a:spcAft>
              <a:buSzPts val="14000"/>
              <a:buNone/>
              <a:defRPr sz="14000" b="1"/>
            </a:lvl4pPr>
            <a:lvl5pPr lvl="4" algn="ctr">
              <a:spcBef>
                <a:spcPts val="0"/>
              </a:spcBef>
              <a:spcAft>
                <a:spcPts val="0"/>
              </a:spcAft>
              <a:buSzPts val="14000"/>
              <a:buNone/>
              <a:defRPr sz="14000" b="1"/>
            </a:lvl5pPr>
            <a:lvl6pPr lvl="5" algn="ctr">
              <a:spcBef>
                <a:spcPts val="0"/>
              </a:spcBef>
              <a:spcAft>
                <a:spcPts val="0"/>
              </a:spcAft>
              <a:buSzPts val="14000"/>
              <a:buNone/>
              <a:defRPr sz="14000" b="1"/>
            </a:lvl6pPr>
            <a:lvl7pPr lvl="6" algn="ctr">
              <a:spcBef>
                <a:spcPts val="0"/>
              </a:spcBef>
              <a:spcAft>
                <a:spcPts val="0"/>
              </a:spcAft>
              <a:buSzPts val="14000"/>
              <a:buNone/>
              <a:defRPr sz="14000" b="1"/>
            </a:lvl7pPr>
            <a:lvl8pPr lvl="7" algn="ctr">
              <a:spcBef>
                <a:spcPts val="0"/>
              </a:spcBef>
              <a:spcAft>
                <a:spcPts val="0"/>
              </a:spcAft>
              <a:buSzPts val="14000"/>
              <a:buNone/>
              <a:defRPr sz="14000" b="1"/>
            </a:lvl8pPr>
            <a:lvl9pPr lvl="8" algn="ctr">
              <a:spcBef>
                <a:spcPts val="0"/>
              </a:spcBef>
              <a:spcAft>
                <a:spcPts val="0"/>
              </a:spcAft>
              <a:buSzPts val="14000"/>
              <a:buNone/>
              <a:defRPr sz="14000" b="1"/>
            </a:lvl9pPr>
          </a:lstStyle>
          <a:p>
            <a:r>
              <a:t>xx%</a:t>
            </a:r>
          </a:p>
        </p:txBody>
      </p:sp>
      <p:sp>
        <p:nvSpPr>
          <p:cNvPr id="51" name="Google Shape;51;p1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5"/>
        <p:cNvGrpSpPr/>
        <p:nvPr/>
      </p:nvGrpSpPr>
      <p:grpSpPr>
        <a:xfrm>
          <a:off x="0" y="0"/>
          <a:ext cx="0" cy="0"/>
          <a:chOff x="0" y="0"/>
          <a:chExt cx="0" cy="0"/>
        </a:xfrm>
      </p:grpSpPr>
      <p:cxnSp>
        <p:nvCxnSpPr>
          <p:cNvPr id="16" name="Google Shape;16;p3"/>
          <p:cNvCxnSpPr/>
          <p:nvPr/>
        </p:nvCxnSpPr>
        <p:spPr>
          <a:xfrm>
            <a:off x="641934" y="3597500"/>
            <a:ext cx="390300" cy="0"/>
          </a:xfrm>
          <a:prstGeom prst="straightConnector1">
            <a:avLst/>
          </a:prstGeom>
          <a:noFill/>
          <a:ln w="28575" cap="flat" cmpd="sng">
            <a:solidFill>
              <a:schemeClr val="lt2"/>
            </a:solidFill>
            <a:prstDash val="solid"/>
            <a:round/>
            <a:headEnd type="none" w="sm" len="sm"/>
            <a:tailEnd type="none" w="sm" len="sm"/>
          </a:ln>
        </p:spPr>
      </p:cxnSp>
      <p:sp>
        <p:nvSpPr>
          <p:cNvPr id="17" name="Google Shape;17;p3"/>
          <p:cNvSpPr txBox="1">
            <a:spLocks noGrp="1"/>
          </p:cNvSpPr>
          <p:nvPr>
            <p:ph type="title"/>
          </p:nvPr>
        </p:nvSpPr>
        <p:spPr>
          <a:xfrm>
            <a:off x="512700" y="1893300"/>
            <a:ext cx="8118600" cy="1522800"/>
          </a:xfrm>
          <a:prstGeom prst="rect">
            <a:avLst/>
          </a:prstGeom>
        </p:spPr>
        <p:txBody>
          <a:bodyPr spcFirstLastPara="1" wrap="square" lIns="91425" tIns="91425" rIns="91425" bIns="91425" anchor="b" anchorCtr="0">
            <a:noAutofit/>
          </a:bodyPr>
          <a:lstStyle>
            <a:lvl1pPr lvl="0">
              <a:spcBef>
                <a:spcPts val="0"/>
              </a:spcBef>
              <a:spcAft>
                <a:spcPts val="0"/>
              </a:spcAft>
              <a:buClr>
                <a:schemeClr val="accent1"/>
              </a:buClr>
              <a:buSzPts val="6000"/>
              <a:buNone/>
              <a:defRPr sz="6000">
                <a:solidFill>
                  <a:schemeClr val="accent1"/>
                </a:solidFill>
              </a:defRPr>
            </a:lvl1pPr>
            <a:lvl2pPr lvl="1">
              <a:spcBef>
                <a:spcPts val="0"/>
              </a:spcBef>
              <a:spcAft>
                <a:spcPts val="0"/>
              </a:spcAft>
              <a:buClr>
                <a:schemeClr val="accent1"/>
              </a:buClr>
              <a:buSzPts val="6000"/>
              <a:buNone/>
              <a:defRPr sz="6000">
                <a:solidFill>
                  <a:schemeClr val="accent1"/>
                </a:solidFill>
              </a:defRPr>
            </a:lvl2pPr>
            <a:lvl3pPr lvl="2">
              <a:spcBef>
                <a:spcPts val="0"/>
              </a:spcBef>
              <a:spcAft>
                <a:spcPts val="0"/>
              </a:spcAft>
              <a:buClr>
                <a:schemeClr val="accent1"/>
              </a:buClr>
              <a:buSzPts val="6000"/>
              <a:buNone/>
              <a:defRPr sz="6000">
                <a:solidFill>
                  <a:schemeClr val="accent1"/>
                </a:solidFill>
              </a:defRPr>
            </a:lvl3pPr>
            <a:lvl4pPr lvl="3">
              <a:spcBef>
                <a:spcPts val="0"/>
              </a:spcBef>
              <a:spcAft>
                <a:spcPts val="0"/>
              </a:spcAft>
              <a:buClr>
                <a:schemeClr val="accent1"/>
              </a:buClr>
              <a:buSzPts val="6000"/>
              <a:buNone/>
              <a:defRPr sz="6000">
                <a:solidFill>
                  <a:schemeClr val="accent1"/>
                </a:solidFill>
              </a:defRPr>
            </a:lvl4pPr>
            <a:lvl5pPr lvl="4">
              <a:spcBef>
                <a:spcPts val="0"/>
              </a:spcBef>
              <a:spcAft>
                <a:spcPts val="0"/>
              </a:spcAft>
              <a:buClr>
                <a:schemeClr val="accent1"/>
              </a:buClr>
              <a:buSzPts val="6000"/>
              <a:buNone/>
              <a:defRPr sz="6000">
                <a:solidFill>
                  <a:schemeClr val="accent1"/>
                </a:solidFill>
              </a:defRPr>
            </a:lvl5pPr>
            <a:lvl6pPr lvl="5">
              <a:spcBef>
                <a:spcPts val="0"/>
              </a:spcBef>
              <a:spcAft>
                <a:spcPts val="0"/>
              </a:spcAft>
              <a:buClr>
                <a:schemeClr val="accent1"/>
              </a:buClr>
              <a:buSzPts val="6000"/>
              <a:buNone/>
              <a:defRPr sz="6000">
                <a:solidFill>
                  <a:schemeClr val="accent1"/>
                </a:solidFill>
              </a:defRPr>
            </a:lvl6pPr>
            <a:lvl7pPr lvl="6">
              <a:spcBef>
                <a:spcPts val="0"/>
              </a:spcBef>
              <a:spcAft>
                <a:spcPts val="0"/>
              </a:spcAft>
              <a:buClr>
                <a:schemeClr val="accent1"/>
              </a:buClr>
              <a:buSzPts val="6000"/>
              <a:buNone/>
              <a:defRPr sz="6000">
                <a:solidFill>
                  <a:schemeClr val="accent1"/>
                </a:solidFill>
              </a:defRPr>
            </a:lvl7pPr>
            <a:lvl8pPr lvl="7">
              <a:spcBef>
                <a:spcPts val="0"/>
              </a:spcBef>
              <a:spcAft>
                <a:spcPts val="0"/>
              </a:spcAft>
              <a:buClr>
                <a:schemeClr val="accent1"/>
              </a:buClr>
              <a:buSzPts val="6000"/>
              <a:buNone/>
              <a:defRPr sz="6000">
                <a:solidFill>
                  <a:schemeClr val="accent1"/>
                </a:solidFill>
              </a:defRPr>
            </a:lvl8pPr>
            <a:lvl9pPr lvl="8">
              <a:spcBef>
                <a:spcPts val="0"/>
              </a:spcBef>
              <a:spcAft>
                <a:spcPts val="0"/>
              </a:spcAft>
              <a:buClr>
                <a:schemeClr val="accent1"/>
              </a:buClr>
              <a:buSzPts val="6000"/>
              <a:buNone/>
              <a:defRPr sz="6000">
                <a:solidFill>
                  <a:schemeClr val="accent1"/>
                </a:solidFill>
              </a:defRPr>
            </a:lvl9pPr>
          </a:lstStyle>
          <a:p>
            <a:endParaRPr/>
          </a:p>
        </p:txBody>
      </p:sp>
      <p:sp>
        <p:nvSpPr>
          <p:cNvPr id="18" name="Google Shape;18;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4"/>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311700" y="1171675"/>
            <a:ext cx="3999900" cy="3397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body" idx="2"/>
          </p:nvPr>
        </p:nvSpPr>
        <p:spPr>
          <a:xfrm>
            <a:off x="4832400" y="1171675"/>
            <a:ext cx="3999900" cy="3397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90250" y="526350"/>
            <a:ext cx="56040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accent1"/>
              </a:buClr>
              <a:buSzPts val="5400"/>
              <a:buNone/>
              <a:defRPr sz="5400">
                <a:solidFill>
                  <a:schemeClr val="accent1"/>
                </a:solidFill>
              </a:defRPr>
            </a:lvl1pPr>
            <a:lvl2pPr lvl="1">
              <a:spcBef>
                <a:spcPts val="0"/>
              </a:spcBef>
              <a:spcAft>
                <a:spcPts val="0"/>
              </a:spcAft>
              <a:buClr>
                <a:schemeClr val="accent1"/>
              </a:buClr>
              <a:buSzPts val="5400"/>
              <a:buNone/>
              <a:defRPr sz="5400">
                <a:solidFill>
                  <a:schemeClr val="accent1"/>
                </a:solidFill>
              </a:defRPr>
            </a:lvl2pPr>
            <a:lvl3pPr lvl="2">
              <a:spcBef>
                <a:spcPts val="0"/>
              </a:spcBef>
              <a:spcAft>
                <a:spcPts val="0"/>
              </a:spcAft>
              <a:buClr>
                <a:schemeClr val="accent1"/>
              </a:buClr>
              <a:buSzPts val="5400"/>
              <a:buNone/>
              <a:defRPr sz="5400">
                <a:solidFill>
                  <a:schemeClr val="accent1"/>
                </a:solidFill>
              </a:defRPr>
            </a:lvl3pPr>
            <a:lvl4pPr lvl="3">
              <a:spcBef>
                <a:spcPts val="0"/>
              </a:spcBef>
              <a:spcAft>
                <a:spcPts val="0"/>
              </a:spcAft>
              <a:buClr>
                <a:schemeClr val="accent1"/>
              </a:buClr>
              <a:buSzPts val="5400"/>
              <a:buNone/>
              <a:defRPr sz="5400">
                <a:solidFill>
                  <a:schemeClr val="accent1"/>
                </a:solidFill>
              </a:defRPr>
            </a:lvl4pPr>
            <a:lvl5pPr lvl="4">
              <a:spcBef>
                <a:spcPts val="0"/>
              </a:spcBef>
              <a:spcAft>
                <a:spcPts val="0"/>
              </a:spcAft>
              <a:buClr>
                <a:schemeClr val="accent1"/>
              </a:buClr>
              <a:buSzPts val="5400"/>
              <a:buNone/>
              <a:defRPr sz="5400">
                <a:solidFill>
                  <a:schemeClr val="accent1"/>
                </a:solidFill>
              </a:defRPr>
            </a:lvl5pPr>
            <a:lvl6pPr lvl="5">
              <a:spcBef>
                <a:spcPts val="0"/>
              </a:spcBef>
              <a:spcAft>
                <a:spcPts val="0"/>
              </a:spcAft>
              <a:buClr>
                <a:schemeClr val="accent1"/>
              </a:buClr>
              <a:buSzPts val="5400"/>
              <a:buNone/>
              <a:defRPr sz="5400">
                <a:solidFill>
                  <a:schemeClr val="accent1"/>
                </a:solidFill>
              </a:defRPr>
            </a:lvl6pPr>
            <a:lvl7pPr lvl="6">
              <a:spcBef>
                <a:spcPts val="0"/>
              </a:spcBef>
              <a:spcAft>
                <a:spcPts val="0"/>
              </a:spcAft>
              <a:buClr>
                <a:schemeClr val="accent1"/>
              </a:buClr>
              <a:buSzPts val="5400"/>
              <a:buNone/>
              <a:defRPr sz="5400">
                <a:solidFill>
                  <a:schemeClr val="accent1"/>
                </a:solidFill>
              </a:defRPr>
            </a:lvl7pPr>
            <a:lvl8pPr lvl="7">
              <a:spcBef>
                <a:spcPts val="0"/>
              </a:spcBef>
              <a:spcAft>
                <a:spcPts val="0"/>
              </a:spcAft>
              <a:buClr>
                <a:schemeClr val="accent1"/>
              </a:buClr>
              <a:buSzPts val="5400"/>
              <a:buNone/>
              <a:defRPr sz="5400">
                <a:solidFill>
                  <a:schemeClr val="accent1"/>
                </a:solidFill>
              </a:defRPr>
            </a:lvl8pPr>
            <a:lvl9pPr lvl="8">
              <a:spcBef>
                <a:spcPts val="0"/>
              </a:spcBef>
              <a:spcAft>
                <a:spcPts val="0"/>
              </a:spcAft>
              <a:buClr>
                <a:schemeClr val="accent1"/>
              </a:buClr>
              <a:buSzPts val="5400"/>
              <a:buNone/>
              <a:defRPr sz="5400">
                <a:solidFill>
                  <a:schemeClr val="accent1"/>
                </a:solidFill>
              </a:defRPr>
            </a:lvl9pPr>
          </a:lstStyle>
          <a:p>
            <a:endParaRPr/>
          </a:p>
        </p:txBody>
      </p:sp>
      <p:sp>
        <p:nvSpPr>
          <p:cNvPr id="38" name="Google Shape;38;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4572000" y="-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5029675" y="4495500"/>
            <a:ext cx="686400" cy="0"/>
          </a:xfrm>
          <a:prstGeom prst="straightConnector1">
            <a:avLst/>
          </a:prstGeom>
          <a:noFill/>
          <a:ln w="19050" cap="flat" cmpd="sng">
            <a:solidFill>
              <a:schemeClr val="lt2"/>
            </a:solidFill>
            <a:prstDash val="solid"/>
            <a:round/>
            <a:headEnd type="none" w="sm" len="sm"/>
            <a:tailEnd type="none" w="sm" len="sm"/>
          </a:ln>
        </p:spPr>
      </p:cxnSp>
      <p:sp>
        <p:nvSpPr>
          <p:cNvPr id="42" name="Google Shape;42;p9"/>
          <p:cNvSpPr txBox="1">
            <a:spLocks noGrp="1"/>
          </p:cNvSpPr>
          <p:nvPr>
            <p:ph type="title"/>
          </p:nvPr>
        </p:nvSpPr>
        <p:spPr>
          <a:xfrm>
            <a:off x="265500" y="1382350"/>
            <a:ext cx="4045200" cy="13332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lt2"/>
              </a:buClr>
              <a:buSzPts val="4200"/>
              <a:buNone/>
              <a:defRPr sz="4200">
                <a:solidFill>
                  <a:schemeClr val="lt2"/>
                </a:solidFill>
              </a:defRPr>
            </a:lvl1pPr>
            <a:lvl2pPr lvl="1" algn="ctr">
              <a:spcBef>
                <a:spcPts val="0"/>
              </a:spcBef>
              <a:spcAft>
                <a:spcPts val="0"/>
              </a:spcAft>
              <a:buClr>
                <a:schemeClr val="lt2"/>
              </a:buClr>
              <a:buSzPts val="4200"/>
              <a:buNone/>
              <a:defRPr sz="4200">
                <a:solidFill>
                  <a:schemeClr val="lt2"/>
                </a:solidFill>
              </a:defRPr>
            </a:lvl2pPr>
            <a:lvl3pPr lvl="2" algn="ctr">
              <a:spcBef>
                <a:spcPts val="0"/>
              </a:spcBef>
              <a:spcAft>
                <a:spcPts val="0"/>
              </a:spcAft>
              <a:buClr>
                <a:schemeClr val="lt2"/>
              </a:buClr>
              <a:buSzPts val="4200"/>
              <a:buNone/>
              <a:defRPr sz="4200">
                <a:solidFill>
                  <a:schemeClr val="lt2"/>
                </a:solidFill>
              </a:defRPr>
            </a:lvl3pPr>
            <a:lvl4pPr lvl="3" algn="ctr">
              <a:spcBef>
                <a:spcPts val="0"/>
              </a:spcBef>
              <a:spcAft>
                <a:spcPts val="0"/>
              </a:spcAft>
              <a:buClr>
                <a:schemeClr val="lt2"/>
              </a:buClr>
              <a:buSzPts val="4200"/>
              <a:buNone/>
              <a:defRPr sz="4200">
                <a:solidFill>
                  <a:schemeClr val="lt2"/>
                </a:solidFill>
              </a:defRPr>
            </a:lvl4pPr>
            <a:lvl5pPr lvl="4" algn="ctr">
              <a:spcBef>
                <a:spcPts val="0"/>
              </a:spcBef>
              <a:spcAft>
                <a:spcPts val="0"/>
              </a:spcAft>
              <a:buClr>
                <a:schemeClr val="lt2"/>
              </a:buClr>
              <a:buSzPts val="4200"/>
              <a:buNone/>
              <a:defRPr sz="4200">
                <a:solidFill>
                  <a:schemeClr val="lt2"/>
                </a:solidFill>
              </a:defRPr>
            </a:lvl5pPr>
            <a:lvl6pPr lvl="5" algn="ctr">
              <a:spcBef>
                <a:spcPts val="0"/>
              </a:spcBef>
              <a:spcAft>
                <a:spcPts val="0"/>
              </a:spcAft>
              <a:buClr>
                <a:schemeClr val="lt2"/>
              </a:buClr>
              <a:buSzPts val="4200"/>
              <a:buNone/>
              <a:defRPr sz="4200">
                <a:solidFill>
                  <a:schemeClr val="lt2"/>
                </a:solidFill>
              </a:defRPr>
            </a:lvl6pPr>
            <a:lvl7pPr lvl="6" algn="ctr">
              <a:spcBef>
                <a:spcPts val="0"/>
              </a:spcBef>
              <a:spcAft>
                <a:spcPts val="0"/>
              </a:spcAft>
              <a:buClr>
                <a:schemeClr val="lt2"/>
              </a:buClr>
              <a:buSzPts val="4200"/>
              <a:buNone/>
              <a:defRPr sz="4200">
                <a:solidFill>
                  <a:schemeClr val="lt2"/>
                </a:solidFill>
              </a:defRPr>
            </a:lvl7pPr>
            <a:lvl8pPr lvl="7" algn="ctr">
              <a:spcBef>
                <a:spcPts val="0"/>
              </a:spcBef>
              <a:spcAft>
                <a:spcPts val="0"/>
              </a:spcAft>
              <a:buClr>
                <a:schemeClr val="lt2"/>
              </a:buClr>
              <a:buSzPts val="4200"/>
              <a:buNone/>
              <a:defRPr sz="4200">
                <a:solidFill>
                  <a:schemeClr val="lt2"/>
                </a:solidFill>
              </a:defRPr>
            </a:lvl8pPr>
            <a:lvl9pPr lvl="8" algn="ctr">
              <a:spcBef>
                <a:spcPts val="0"/>
              </a:spcBef>
              <a:spcAft>
                <a:spcPts val="0"/>
              </a:spcAft>
              <a:buClr>
                <a:schemeClr val="lt2"/>
              </a:buClr>
              <a:buSzPts val="4200"/>
              <a:buNone/>
              <a:defRPr sz="4200">
                <a:solidFill>
                  <a:schemeClr val="lt2"/>
                </a:solidFill>
              </a:defRPr>
            </a:lvl9pPr>
          </a:lstStyle>
          <a:p>
            <a:endParaRPr/>
          </a:p>
        </p:txBody>
      </p:sp>
      <p:sp>
        <p:nvSpPr>
          <p:cNvPr id="43" name="Google Shape;43;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4" name="Google Shape;4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accent1"/>
              </a:buClr>
              <a:buSzPts val="1800"/>
              <a:buChar char="●"/>
              <a:defRPr>
                <a:solidFill>
                  <a:schemeClr val="accent1"/>
                </a:solidFill>
              </a:defRPr>
            </a:lvl1pPr>
            <a:lvl2pPr marL="914400" lvl="1" indent="-317500">
              <a:spcBef>
                <a:spcPts val="1600"/>
              </a:spcBef>
              <a:spcAft>
                <a:spcPts val="0"/>
              </a:spcAft>
              <a:buClr>
                <a:schemeClr val="accent1"/>
              </a:buClr>
              <a:buSzPts val="1400"/>
              <a:buChar char="○"/>
              <a:defRPr>
                <a:solidFill>
                  <a:schemeClr val="accent1"/>
                </a:solidFill>
              </a:defRPr>
            </a:lvl2pPr>
            <a:lvl3pPr marL="1371600" lvl="2" indent="-317500">
              <a:spcBef>
                <a:spcPts val="1600"/>
              </a:spcBef>
              <a:spcAft>
                <a:spcPts val="0"/>
              </a:spcAft>
              <a:buClr>
                <a:schemeClr val="accent1"/>
              </a:buClr>
              <a:buSzPts val="1400"/>
              <a:buChar char="■"/>
              <a:defRPr>
                <a:solidFill>
                  <a:schemeClr val="accent1"/>
                </a:solidFill>
              </a:defRPr>
            </a:lvl3pPr>
            <a:lvl4pPr marL="1828800" lvl="3" indent="-317500">
              <a:spcBef>
                <a:spcPts val="1600"/>
              </a:spcBef>
              <a:spcAft>
                <a:spcPts val="0"/>
              </a:spcAft>
              <a:buClr>
                <a:schemeClr val="accent1"/>
              </a:buClr>
              <a:buSzPts val="1400"/>
              <a:buChar char="●"/>
              <a:defRPr>
                <a:solidFill>
                  <a:schemeClr val="accent1"/>
                </a:solidFill>
              </a:defRPr>
            </a:lvl4pPr>
            <a:lvl5pPr marL="2286000" lvl="4" indent="-317500">
              <a:spcBef>
                <a:spcPts val="1600"/>
              </a:spcBef>
              <a:spcAft>
                <a:spcPts val="0"/>
              </a:spcAft>
              <a:buClr>
                <a:schemeClr val="accent1"/>
              </a:buClr>
              <a:buSzPts val="1400"/>
              <a:buChar char="○"/>
              <a:defRPr>
                <a:solidFill>
                  <a:schemeClr val="accent1"/>
                </a:solidFill>
              </a:defRPr>
            </a:lvl5pPr>
            <a:lvl6pPr marL="2743200" lvl="5" indent="-317500">
              <a:spcBef>
                <a:spcPts val="1600"/>
              </a:spcBef>
              <a:spcAft>
                <a:spcPts val="0"/>
              </a:spcAft>
              <a:buClr>
                <a:schemeClr val="accent1"/>
              </a:buClr>
              <a:buSzPts val="1400"/>
              <a:buChar char="■"/>
              <a:defRPr>
                <a:solidFill>
                  <a:schemeClr val="accent1"/>
                </a:solidFill>
              </a:defRPr>
            </a:lvl6pPr>
            <a:lvl7pPr marL="3200400" lvl="6" indent="-317500">
              <a:spcBef>
                <a:spcPts val="1600"/>
              </a:spcBef>
              <a:spcAft>
                <a:spcPts val="0"/>
              </a:spcAft>
              <a:buClr>
                <a:schemeClr val="accent1"/>
              </a:buClr>
              <a:buSzPts val="1400"/>
              <a:buChar char="●"/>
              <a:defRPr>
                <a:solidFill>
                  <a:schemeClr val="accent1"/>
                </a:solidFill>
              </a:defRPr>
            </a:lvl7pPr>
            <a:lvl8pPr marL="3657600" lvl="7" indent="-317500">
              <a:spcBef>
                <a:spcPts val="1600"/>
              </a:spcBef>
              <a:spcAft>
                <a:spcPts val="0"/>
              </a:spcAft>
              <a:buClr>
                <a:schemeClr val="accent1"/>
              </a:buClr>
              <a:buSzPts val="1400"/>
              <a:buChar char="○"/>
              <a:defRPr>
                <a:solidFill>
                  <a:schemeClr val="accent1"/>
                </a:solidFill>
              </a:defRPr>
            </a:lvl8pPr>
            <a:lvl9pPr marL="4114800" lvl="8" indent="-317500">
              <a:spcBef>
                <a:spcPts val="1600"/>
              </a:spcBef>
              <a:spcAft>
                <a:spcPts val="1600"/>
              </a:spcAft>
              <a:buClr>
                <a:schemeClr val="accent1"/>
              </a:buClr>
              <a:buSzPts val="1400"/>
              <a:buChar char="■"/>
              <a:defRPr>
                <a:solidFill>
                  <a:schemeClr val="accent1"/>
                </a:solidFill>
              </a:defRPr>
            </a:lvl9pPr>
          </a:lstStyle>
          <a:p>
            <a:endParaRPr/>
          </a:p>
        </p:txBody>
      </p:sp>
      <p:sp>
        <p:nvSpPr>
          <p:cNvPr id="45" name="Google Shape;45;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8" name="Google Shape;48;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aperback">
    <p:bg>
      <p:bgPr>
        <a:solidFill>
          <a:schemeClr val="accen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6132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1pPr>
            <a:lvl2pPr lvl="1">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2pPr>
            <a:lvl3pPr lvl="2">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3pPr>
            <a:lvl4pPr lvl="3">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4pPr>
            <a:lvl5pPr lvl="4">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5pPr>
            <a:lvl6pPr lvl="5">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6pPr>
            <a:lvl7pPr lvl="6">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7pPr>
            <a:lvl8pPr lvl="7">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8pPr>
            <a:lvl9pPr lvl="8">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9pPr>
          </a:lstStyle>
          <a:p>
            <a:endParaRPr/>
          </a:p>
        </p:txBody>
      </p:sp>
      <p:sp>
        <p:nvSpPr>
          <p:cNvPr id="7" name="Google Shape;7;p1"/>
          <p:cNvSpPr txBox="1">
            <a:spLocks noGrp="1"/>
          </p:cNvSpPr>
          <p:nvPr>
            <p:ph type="body" idx="1"/>
          </p:nvPr>
        </p:nvSpPr>
        <p:spPr>
          <a:xfrm>
            <a:off x="311700" y="1171600"/>
            <a:ext cx="8520600" cy="3397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Old Standard TT"/>
              <a:buChar char="●"/>
              <a:defRPr sz="1800">
                <a:solidFill>
                  <a:schemeClr val="dk1"/>
                </a:solidFill>
                <a:latin typeface="Old Standard TT"/>
                <a:ea typeface="Old Standard TT"/>
                <a:cs typeface="Old Standard TT"/>
                <a:sym typeface="Old Standard TT"/>
              </a:defRPr>
            </a:lvl1pPr>
            <a:lvl2pPr marL="914400" lvl="1"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2pPr>
            <a:lvl3pPr marL="1371600" lvl="2"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3pPr>
            <a:lvl4pPr marL="1828800" lvl="3"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4pPr>
            <a:lvl5pPr marL="2286000" lvl="4"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5pPr>
            <a:lvl6pPr marL="2743200" lvl="5"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6pPr>
            <a:lvl7pPr marL="3200400" lvl="6"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7pPr>
            <a:lvl8pPr marL="3657600" lvl="7"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8pPr>
            <a:lvl9pPr marL="4114800" lvl="8" indent="-317500">
              <a:lnSpc>
                <a:spcPct val="115000"/>
              </a:lnSpc>
              <a:spcBef>
                <a:spcPts val="1600"/>
              </a:spcBef>
              <a:spcAft>
                <a:spcPts val="160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1"/>
                </a:solidFill>
                <a:latin typeface="Old Standard TT"/>
                <a:ea typeface="Old Standard TT"/>
                <a:cs typeface="Old Standard TT"/>
                <a:sym typeface="Old Standard TT"/>
              </a:defRPr>
            </a:lvl1pPr>
            <a:lvl2pPr lvl="1" algn="r">
              <a:buNone/>
              <a:defRPr sz="1000">
                <a:solidFill>
                  <a:schemeClr val="dk1"/>
                </a:solidFill>
                <a:latin typeface="Old Standard TT"/>
                <a:ea typeface="Old Standard TT"/>
                <a:cs typeface="Old Standard TT"/>
                <a:sym typeface="Old Standard TT"/>
              </a:defRPr>
            </a:lvl2pPr>
            <a:lvl3pPr lvl="2" algn="r">
              <a:buNone/>
              <a:defRPr sz="1000">
                <a:solidFill>
                  <a:schemeClr val="dk1"/>
                </a:solidFill>
                <a:latin typeface="Old Standard TT"/>
                <a:ea typeface="Old Standard TT"/>
                <a:cs typeface="Old Standard TT"/>
                <a:sym typeface="Old Standard TT"/>
              </a:defRPr>
            </a:lvl3pPr>
            <a:lvl4pPr lvl="3" algn="r">
              <a:buNone/>
              <a:defRPr sz="1000">
                <a:solidFill>
                  <a:schemeClr val="dk1"/>
                </a:solidFill>
                <a:latin typeface="Old Standard TT"/>
                <a:ea typeface="Old Standard TT"/>
                <a:cs typeface="Old Standard TT"/>
                <a:sym typeface="Old Standard TT"/>
              </a:defRPr>
            </a:lvl4pPr>
            <a:lvl5pPr lvl="4" algn="r">
              <a:buNone/>
              <a:defRPr sz="1000">
                <a:solidFill>
                  <a:schemeClr val="dk1"/>
                </a:solidFill>
                <a:latin typeface="Old Standard TT"/>
                <a:ea typeface="Old Standard TT"/>
                <a:cs typeface="Old Standard TT"/>
                <a:sym typeface="Old Standard TT"/>
              </a:defRPr>
            </a:lvl5pPr>
            <a:lvl6pPr lvl="5" algn="r">
              <a:buNone/>
              <a:defRPr sz="1000">
                <a:solidFill>
                  <a:schemeClr val="dk1"/>
                </a:solidFill>
                <a:latin typeface="Old Standard TT"/>
                <a:ea typeface="Old Standard TT"/>
                <a:cs typeface="Old Standard TT"/>
                <a:sym typeface="Old Standard TT"/>
              </a:defRPr>
            </a:lvl6pPr>
            <a:lvl7pPr lvl="6" algn="r">
              <a:buNone/>
              <a:defRPr sz="1000">
                <a:solidFill>
                  <a:schemeClr val="dk1"/>
                </a:solidFill>
                <a:latin typeface="Old Standard TT"/>
                <a:ea typeface="Old Standard TT"/>
                <a:cs typeface="Old Standard TT"/>
                <a:sym typeface="Old Standard TT"/>
              </a:defRPr>
            </a:lvl7pPr>
            <a:lvl8pPr lvl="7" algn="r">
              <a:buNone/>
              <a:defRPr sz="1000">
                <a:solidFill>
                  <a:schemeClr val="dk1"/>
                </a:solidFill>
                <a:latin typeface="Old Standard TT"/>
                <a:ea typeface="Old Standard TT"/>
                <a:cs typeface="Old Standard TT"/>
                <a:sym typeface="Old Standard TT"/>
              </a:defRPr>
            </a:lvl8pPr>
            <a:lvl9pPr lvl="8" algn="r">
              <a:buNone/>
              <a:defRPr sz="1000">
                <a:solidFill>
                  <a:schemeClr val="dk1"/>
                </a:solidFill>
                <a:latin typeface="Old Standard TT"/>
                <a:ea typeface="Old Standard TT"/>
                <a:cs typeface="Old Standard TT"/>
                <a:sym typeface="Old Standard TT"/>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xmlns:p14="http://schemas.microsoft.com/office/powerpoint/2010/main">
    <mc:Choice Requires="p14">
      <p:transition spd="slow">
        <p:fade thruBlk="1"/>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ed.gov/print/about/offices/list/oese/impactaid/whatisia.html"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512700" y="1969925"/>
            <a:ext cx="8118600" cy="8571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dirty="0"/>
              <a:t>Impact Aid 2022</a:t>
            </a:r>
            <a:endParaRPr dirty="0"/>
          </a:p>
        </p:txBody>
      </p:sp>
      <p:sp>
        <p:nvSpPr>
          <p:cNvPr id="60" name="Google Shape;60;p13"/>
          <p:cNvSpPr txBox="1">
            <a:spLocks noGrp="1"/>
          </p:cNvSpPr>
          <p:nvPr>
            <p:ph type="subTitle" idx="1"/>
          </p:nvPr>
        </p:nvSpPr>
        <p:spPr>
          <a:xfrm>
            <a:off x="311700" y="3735275"/>
            <a:ext cx="8520600" cy="1168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Seymour Community School District </a:t>
            </a:r>
            <a:endParaRPr/>
          </a:p>
          <a:p>
            <a:pPr marL="0" lvl="0" indent="0" algn="l" rtl="0">
              <a:spcBef>
                <a:spcPts val="0"/>
              </a:spcBef>
              <a:spcAft>
                <a:spcPts val="0"/>
              </a:spcAft>
              <a:buNone/>
            </a:pPr>
            <a:r>
              <a:rPr lang="en"/>
              <a:t>Overview &amp; Academic Progress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2"/>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Forward Results</a:t>
            </a:r>
            <a:endParaRPr/>
          </a:p>
        </p:txBody>
      </p:sp>
      <p:sp>
        <p:nvSpPr>
          <p:cNvPr id="124" name="Google Shape;124;p22"/>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Student achievement on Wisconsin State testing (% Advanced/Proficient)</a:t>
            </a:r>
            <a:endParaRPr/>
          </a:p>
          <a:p>
            <a:pPr marL="0" lvl="0" indent="0" algn="l" rtl="0">
              <a:spcBef>
                <a:spcPts val="1600"/>
              </a:spcBef>
              <a:spcAft>
                <a:spcPts val="1600"/>
              </a:spcAft>
              <a:buNone/>
            </a:pPr>
            <a:endParaRPr/>
          </a:p>
        </p:txBody>
      </p:sp>
      <p:graphicFrame>
        <p:nvGraphicFramePr>
          <p:cNvPr id="125" name="Google Shape;125;p22"/>
          <p:cNvGraphicFramePr/>
          <p:nvPr>
            <p:extLst>
              <p:ext uri="{D42A27DB-BD31-4B8C-83A1-F6EECF244321}">
                <p14:modId xmlns:p14="http://schemas.microsoft.com/office/powerpoint/2010/main" val="3820016659"/>
              </p:ext>
            </p:extLst>
          </p:nvPr>
        </p:nvGraphicFramePr>
        <p:xfrm>
          <a:off x="952500" y="1809750"/>
          <a:ext cx="6039450" cy="2621130"/>
        </p:xfrm>
        <a:graphic>
          <a:graphicData uri="http://schemas.openxmlformats.org/drawingml/2006/table">
            <a:tbl>
              <a:tblPr>
                <a:noFill/>
                <a:tableStyleId>{7A108117-AAE1-4E8E-95F6-640249F32A8B}</a:tableStyleId>
              </a:tblPr>
              <a:tblGrid>
                <a:gridCol w="1357325">
                  <a:extLst>
                    <a:ext uri="{9D8B030D-6E8A-4147-A177-3AD203B41FA5}">
                      <a16:colId xmlns:a16="http://schemas.microsoft.com/office/drawing/2014/main" val="20000"/>
                    </a:ext>
                  </a:extLst>
                </a:gridCol>
                <a:gridCol w="1668500">
                  <a:extLst>
                    <a:ext uri="{9D8B030D-6E8A-4147-A177-3AD203B41FA5}">
                      <a16:colId xmlns:a16="http://schemas.microsoft.com/office/drawing/2014/main" val="20001"/>
                    </a:ext>
                  </a:extLst>
                </a:gridCol>
                <a:gridCol w="1326800">
                  <a:extLst>
                    <a:ext uri="{9D8B030D-6E8A-4147-A177-3AD203B41FA5}">
                      <a16:colId xmlns:a16="http://schemas.microsoft.com/office/drawing/2014/main" val="20002"/>
                    </a:ext>
                  </a:extLst>
                </a:gridCol>
                <a:gridCol w="1686825">
                  <a:extLst>
                    <a:ext uri="{9D8B030D-6E8A-4147-A177-3AD203B41FA5}">
                      <a16:colId xmlns:a16="http://schemas.microsoft.com/office/drawing/2014/main" val="20003"/>
                    </a:ext>
                  </a:extLst>
                </a:gridCol>
              </a:tblGrid>
              <a:tr h="381000">
                <a:tc>
                  <a:txBody>
                    <a:bodyPr/>
                    <a:lstStyle/>
                    <a:p>
                      <a:pPr marL="0" lvl="0" indent="0" algn="l" rtl="0">
                        <a:spcBef>
                          <a:spcPts val="0"/>
                        </a:spcBef>
                        <a:spcAft>
                          <a:spcPts val="0"/>
                        </a:spcAft>
                        <a:buNone/>
                      </a:pPr>
                      <a:r>
                        <a:rPr lang="en"/>
                        <a:t>Subject</a:t>
                      </a:r>
                      <a:endParaRPr/>
                    </a:p>
                  </a:txBody>
                  <a:tcPr marL="91425" marR="91425" marT="91425" marB="91425"/>
                </a:tc>
                <a:tc>
                  <a:txBody>
                    <a:bodyPr/>
                    <a:lstStyle/>
                    <a:p>
                      <a:pPr marL="0" lvl="0" indent="0" algn="l" rtl="0">
                        <a:spcBef>
                          <a:spcPts val="0"/>
                        </a:spcBef>
                        <a:spcAft>
                          <a:spcPts val="0"/>
                        </a:spcAft>
                        <a:buNone/>
                      </a:pPr>
                      <a:r>
                        <a:rPr lang="en"/>
                        <a:t>Native American Students</a:t>
                      </a:r>
                      <a:endParaRPr/>
                    </a:p>
                  </a:txBody>
                  <a:tcPr marL="91425" marR="91425" marT="91425" marB="91425"/>
                </a:tc>
                <a:tc>
                  <a:txBody>
                    <a:bodyPr/>
                    <a:lstStyle/>
                    <a:p>
                      <a:pPr marL="0" lvl="0" indent="0" algn="l" rtl="0">
                        <a:spcBef>
                          <a:spcPts val="0"/>
                        </a:spcBef>
                        <a:spcAft>
                          <a:spcPts val="0"/>
                        </a:spcAft>
                        <a:buNone/>
                      </a:pPr>
                      <a:r>
                        <a:rPr lang="en"/>
                        <a:t>White Students</a:t>
                      </a:r>
                      <a:endParaRPr/>
                    </a:p>
                  </a:txBody>
                  <a:tcPr marL="91425" marR="91425" marT="91425" marB="91425"/>
                </a:tc>
                <a:tc>
                  <a:txBody>
                    <a:bodyPr/>
                    <a:lstStyle/>
                    <a:p>
                      <a:pPr marL="0" lvl="0" indent="0" algn="l" rtl="0">
                        <a:spcBef>
                          <a:spcPts val="0"/>
                        </a:spcBef>
                        <a:spcAft>
                          <a:spcPts val="0"/>
                        </a:spcAft>
                        <a:buNone/>
                      </a:pPr>
                      <a:r>
                        <a:rPr lang="en"/>
                        <a:t>Difference in percentage (Prev. Year)</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a:t>Mathematics</a:t>
                      </a:r>
                      <a:endParaRPr/>
                    </a:p>
                  </a:txBody>
                  <a:tcPr marL="91425" marR="91425" marT="91425" marB="91425"/>
                </a:tc>
                <a:tc>
                  <a:txBody>
                    <a:bodyPr/>
                    <a:lstStyle/>
                    <a:p>
                      <a:pPr marL="0" lvl="0" indent="0" algn="l" rtl="0">
                        <a:spcBef>
                          <a:spcPts val="0"/>
                        </a:spcBef>
                        <a:spcAft>
                          <a:spcPts val="0"/>
                        </a:spcAft>
                        <a:buNone/>
                      </a:pPr>
                      <a:r>
                        <a:rPr lang="en" dirty="0"/>
                        <a:t>3.6%</a:t>
                      </a:r>
                      <a:endParaRPr dirty="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36.9%</a:t>
                      </a:r>
                      <a:endParaRPr dirty="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33.3% (24.1%)</a:t>
                      </a:r>
                      <a:endParaRPr dirty="0"/>
                    </a:p>
                  </a:txBody>
                  <a:tcPr marL="91425" marR="91425" marT="91425" marB="91425">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a:t>English/Lang. Arts</a:t>
                      </a:r>
                      <a:endParaRPr/>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spcBef>
                          <a:spcPts val="0"/>
                        </a:spcBef>
                        <a:spcAft>
                          <a:spcPts val="0"/>
                        </a:spcAft>
                        <a:buNone/>
                      </a:pPr>
                      <a:r>
                        <a:rPr lang="en" dirty="0"/>
                        <a:t>7.1%</a:t>
                      </a:r>
                      <a:endParaRPr dirty="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31.3%</a:t>
                      </a:r>
                      <a:endParaRPr dirty="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24.2% (13.2%)</a:t>
                      </a:r>
                      <a:endParaRPr dirty="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a:t>Social Studies</a:t>
                      </a:r>
                      <a:endParaRPr/>
                    </a:p>
                  </a:txBody>
                  <a:tcPr marL="91425" marR="91425" marT="91425" marB="91425"/>
                </a:tc>
                <a:tc>
                  <a:txBody>
                    <a:bodyPr/>
                    <a:lstStyle/>
                    <a:p>
                      <a:pPr marL="0" lvl="0" indent="0" algn="l" rtl="0">
                        <a:spcBef>
                          <a:spcPts val="0"/>
                        </a:spcBef>
                        <a:spcAft>
                          <a:spcPts val="0"/>
                        </a:spcAft>
                        <a:buNone/>
                      </a:pPr>
                      <a:r>
                        <a:rPr lang="en" dirty="0"/>
                        <a:t>25.0%</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54.0%</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29.0% (18.9%)</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r>
                        <a:rPr lang="en"/>
                        <a:t>Science</a:t>
                      </a:r>
                      <a:endParaRPr/>
                    </a:p>
                  </a:txBody>
                  <a:tcPr marL="91425" marR="91425" marT="91425" marB="91425"/>
                </a:tc>
                <a:tc>
                  <a:txBody>
                    <a:bodyPr/>
                    <a:lstStyle/>
                    <a:p>
                      <a:pPr marL="0" lvl="0" indent="0" algn="l" rtl="0">
                        <a:spcBef>
                          <a:spcPts val="0"/>
                        </a:spcBef>
                        <a:spcAft>
                          <a:spcPts val="0"/>
                        </a:spcAft>
                        <a:buNone/>
                      </a:pPr>
                      <a:r>
                        <a:rPr lang="en" dirty="0"/>
                        <a:t>25.0%</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42.0%</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17.0% (22.0%)</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pic>
        <p:nvPicPr>
          <p:cNvPr id="126" name="Google Shape;126;p22"/>
          <p:cNvPicPr preferRelativeResize="0"/>
          <p:nvPr/>
        </p:nvPicPr>
        <p:blipFill>
          <a:blip r:embed="rId3">
            <a:alphaModFix/>
          </a:blip>
          <a:stretch>
            <a:fillRect/>
          </a:stretch>
        </p:blipFill>
        <p:spPr>
          <a:xfrm>
            <a:off x="5051775" y="139000"/>
            <a:ext cx="1940175" cy="10865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25"/>
                                        </p:tgtEl>
                                        <p:attrNameLst>
                                          <p:attrName>style.visibility</p:attrName>
                                        </p:attrNameLst>
                                      </p:cBhvr>
                                      <p:to>
                                        <p:strVal val="visible"/>
                                      </p:to>
                                    </p:set>
                                    <p:anim calcmode="lin" valueType="num">
                                      <p:cBhvr additive="base">
                                        <p:cTn id="7" dur="1000"/>
                                        <p:tgtEl>
                                          <p:spTgt spid="125"/>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3"/>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Extracurricular Participation</a:t>
            </a:r>
            <a:endParaRPr/>
          </a:p>
        </p:txBody>
      </p:sp>
      <p:sp>
        <p:nvSpPr>
          <p:cNvPr id="132" name="Google Shape;132;p23"/>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dirty="0"/>
              <a:t>Student participation in extracurricular activities (2020 data)</a:t>
            </a:r>
            <a:endParaRPr dirty="0"/>
          </a:p>
          <a:p>
            <a:pPr marL="0" lvl="0" indent="0" algn="l" rtl="0">
              <a:spcBef>
                <a:spcPts val="1600"/>
              </a:spcBef>
              <a:spcAft>
                <a:spcPts val="1600"/>
              </a:spcAft>
              <a:buNone/>
            </a:pPr>
            <a:endParaRPr dirty="0"/>
          </a:p>
        </p:txBody>
      </p:sp>
      <p:graphicFrame>
        <p:nvGraphicFramePr>
          <p:cNvPr id="133" name="Google Shape;133;p23"/>
          <p:cNvGraphicFramePr/>
          <p:nvPr>
            <p:extLst>
              <p:ext uri="{D42A27DB-BD31-4B8C-83A1-F6EECF244321}">
                <p14:modId xmlns:p14="http://schemas.microsoft.com/office/powerpoint/2010/main" val="607629494"/>
              </p:ext>
            </p:extLst>
          </p:nvPr>
        </p:nvGraphicFramePr>
        <p:xfrm>
          <a:off x="952500" y="1809750"/>
          <a:ext cx="5716075" cy="1401990"/>
        </p:xfrm>
        <a:graphic>
          <a:graphicData uri="http://schemas.openxmlformats.org/drawingml/2006/table">
            <a:tbl>
              <a:tblPr>
                <a:noFill/>
                <a:tableStyleId>{7A108117-AAE1-4E8E-95F6-640249F32A8B}</a:tableStyleId>
              </a:tblPr>
              <a:tblGrid>
                <a:gridCol w="1357325">
                  <a:extLst>
                    <a:ext uri="{9D8B030D-6E8A-4147-A177-3AD203B41FA5}">
                      <a16:colId xmlns:a16="http://schemas.microsoft.com/office/drawing/2014/main" val="20000"/>
                    </a:ext>
                  </a:extLst>
                </a:gridCol>
                <a:gridCol w="1570875">
                  <a:extLst>
                    <a:ext uri="{9D8B030D-6E8A-4147-A177-3AD203B41FA5}">
                      <a16:colId xmlns:a16="http://schemas.microsoft.com/office/drawing/2014/main" val="20001"/>
                    </a:ext>
                  </a:extLst>
                </a:gridCol>
                <a:gridCol w="1284100">
                  <a:extLst>
                    <a:ext uri="{9D8B030D-6E8A-4147-A177-3AD203B41FA5}">
                      <a16:colId xmlns:a16="http://schemas.microsoft.com/office/drawing/2014/main" val="20002"/>
                    </a:ext>
                  </a:extLst>
                </a:gridCol>
                <a:gridCol w="1503775">
                  <a:extLst>
                    <a:ext uri="{9D8B030D-6E8A-4147-A177-3AD203B41FA5}">
                      <a16:colId xmlns:a16="http://schemas.microsoft.com/office/drawing/2014/main" val="20003"/>
                    </a:ext>
                  </a:extLst>
                </a:gridCol>
              </a:tblGrid>
              <a:tr h="381000">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r>
                        <a:rPr lang="en"/>
                        <a:t>Native American Students</a:t>
                      </a:r>
                      <a:endParaRPr/>
                    </a:p>
                  </a:txBody>
                  <a:tcPr marL="91425" marR="91425" marT="91425" marB="91425"/>
                </a:tc>
                <a:tc>
                  <a:txBody>
                    <a:bodyPr/>
                    <a:lstStyle/>
                    <a:p>
                      <a:pPr marL="0" lvl="0" indent="0" algn="l" rtl="0">
                        <a:spcBef>
                          <a:spcPts val="0"/>
                        </a:spcBef>
                        <a:spcAft>
                          <a:spcPts val="0"/>
                        </a:spcAft>
                        <a:buNone/>
                      </a:pPr>
                      <a:r>
                        <a:rPr lang="en"/>
                        <a:t>White Students</a:t>
                      </a:r>
                      <a:endParaRPr/>
                    </a:p>
                  </a:txBody>
                  <a:tcPr marL="91425" marR="91425" marT="91425" marB="91425"/>
                </a:tc>
                <a:tc>
                  <a:txBody>
                    <a:bodyPr/>
                    <a:lstStyle/>
                    <a:p>
                      <a:pPr marL="0" lvl="0" indent="0" algn="l" rtl="0">
                        <a:spcBef>
                          <a:spcPts val="0"/>
                        </a:spcBef>
                        <a:spcAft>
                          <a:spcPts val="0"/>
                        </a:spcAft>
                        <a:buNone/>
                      </a:pPr>
                      <a:r>
                        <a:rPr lang="en"/>
                        <a:t>Total Students</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a:t>Students</a:t>
                      </a:r>
                      <a:endParaRPr/>
                    </a:p>
                  </a:txBody>
                  <a:tcPr marL="91425" marR="91425" marT="91425" marB="91425"/>
                </a:tc>
                <a:tc>
                  <a:txBody>
                    <a:bodyPr/>
                    <a:lstStyle/>
                    <a:p>
                      <a:pPr marL="0" lvl="0" indent="0" algn="l" rtl="0">
                        <a:spcBef>
                          <a:spcPts val="0"/>
                        </a:spcBef>
                        <a:spcAft>
                          <a:spcPts val="0"/>
                        </a:spcAft>
                        <a:buNone/>
                      </a:pPr>
                      <a:r>
                        <a:rPr lang="en" dirty="0"/>
                        <a:t>23 (21.9%)</a:t>
                      </a:r>
                      <a:endParaRPr dirty="0"/>
                    </a:p>
                  </a:txBody>
                  <a:tcPr marL="91425" marR="91425" marT="91425" marB="91425"/>
                </a:tc>
                <a:tc>
                  <a:txBody>
                    <a:bodyPr/>
                    <a:lstStyle/>
                    <a:p>
                      <a:pPr marL="0" lvl="0" indent="0" algn="l" rtl="0">
                        <a:spcBef>
                          <a:spcPts val="0"/>
                        </a:spcBef>
                        <a:spcAft>
                          <a:spcPts val="0"/>
                        </a:spcAft>
                        <a:buNone/>
                      </a:pPr>
                      <a:r>
                        <a:rPr lang="en" dirty="0"/>
                        <a:t>288 (57.5%)</a:t>
                      </a:r>
                      <a:endParaRPr dirty="0"/>
                    </a:p>
                  </a:txBody>
                  <a:tcPr marL="91425" marR="91425" marT="91425" marB="91425"/>
                </a:tc>
                <a:tc>
                  <a:txBody>
                    <a:bodyPr/>
                    <a:lstStyle/>
                    <a:p>
                      <a:pPr marL="0" lvl="0" indent="0" algn="l" rtl="0">
                        <a:spcBef>
                          <a:spcPts val="0"/>
                        </a:spcBef>
                        <a:spcAft>
                          <a:spcPts val="0"/>
                        </a:spcAft>
                        <a:buNone/>
                      </a:pPr>
                      <a:r>
                        <a:rPr lang="en" dirty="0"/>
                        <a:t>318 (53.0%)</a:t>
                      </a:r>
                      <a:endParaRPr dirty="0"/>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a:t>Activities</a:t>
                      </a:r>
                      <a:endParaRPr/>
                    </a:p>
                  </a:txBody>
                  <a:tcPr marL="91425" marR="91425" marT="91425" marB="91425"/>
                </a:tc>
                <a:tc>
                  <a:txBody>
                    <a:bodyPr/>
                    <a:lstStyle/>
                    <a:p>
                      <a:pPr marL="0" lvl="0" indent="0" algn="l" rtl="0">
                        <a:spcBef>
                          <a:spcPts val="0"/>
                        </a:spcBef>
                        <a:spcAft>
                          <a:spcPts val="0"/>
                        </a:spcAft>
                        <a:buNone/>
                      </a:pPr>
                      <a:r>
                        <a:rPr lang="en" dirty="0"/>
                        <a:t>28 (26.7%)</a:t>
                      </a:r>
                      <a:endParaRPr dirty="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615 (113.3%)</a:t>
                      </a:r>
                      <a:endParaRPr dirty="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670 (100.0%)</a:t>
                      </a:r>
                      <a:endParaRPr dirty="0"/>
                    </a:p>
                  </a:txBody>
                  <a:tcPr marL="91425" marR="91425" marT="91425" marB="91425">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pic>
        <p:nvPicPr>
          <p:cNvPr id="134" name="Google Shape;134;p23"/>
          <p:cNvPicPr preferRelativeResize="0"/>
          <p:nvPr/>
        </p:nvPicPr>
        <p:blipFill>
          <a:blip r:embed="rId3">
            <a:alphaModFix/>
          </a:blip>
          <a:stretch>
            <a:fillRect/>
          </a:stretch>
        </p:blipFill>
        <p:spPr>
          <a:xfrm>
            <a:off x="2192484" y="3196500"/>
            <a:ext cx="3236116" cy="181222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33"/>
                                        </p:tgtEl>
                                        <p:attrNameLst>
                                          <p:attrName>style.visibility</p:attrName>
                                        </p:attrNameLst>
                                      </p:cBhvr>
                                      <p:to>
                                        <p:strVal val="visible"/>
                                      </p:to>
                                    </p:set>
                                    <p:anim calcmode="lin" valueType="num">
                                      <p:cBhvr additive="base">
                                        <p:cTn id="7" dur="1000"/>
                                        <p:tgtEl>
                                          <p:spTgt spid="133"/>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4"/>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Any questions?</a:t>
            </a:r>
            <a:endParaRPr/>
          </a:p>
        </p:txBody>
      </p:sp>
      <p:pic>
        <p:nvPicPr>
          <p:cNvPr id="141" name="Google Shape;141;p24"/>
          <p:cNvPicPr preferRelativeResize="0"/>
          <p:nvPr/>
        </p:nvPicPr>
        <p:blipFill>
          <a:blip r:embed="rId3">
            <a:alphaModFix/>
          </a:blip>
          <a:stretch>
            <a:fillRect/>
          </a:stretch>
        </p:blipFill>
        <p:spPr>
          <a:xfrm>
            <a:off x="1114485" y="1199800"/>
            <a:ext cx="6080939" cy="33972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Overview</a:t>
            </a:r>
            <a:endParaRPr/>
          </a:p>
        </p:txBody>
      </p:sp>
      <p:sp>
        <p:nvSpPr>
          <p:cNvPr id="66" name="Google Shape;66;p14"/>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100">
                <a:latin typeface="Arial"/>
                <a:ea typeface="Arial"/>
                <a:cs typeface="Arial"/>
                <a:sym typeface="Arial"/>
              </a:rPr>
              <a:t>Many local school districts across the United States include within their boundaries parcels of land that are owned by the Federal Government or that have been removed from the local tax rolls by the Federal Government, including Native American lands. These school districts face special challenges — they must provide a quality education to the children living on the Native American and other Federal lands and meet the requirements of the Every Student Succeeds Act, while sometimes operating with less local revenue than is available to other school districts, because the property is exempt from local property taxes.</a:t>
            </a:r>
            <a:endParaRPr sz="1100">
              <a:latin typeface="Arial"/>
              <a:ea typeface="Arial"/>
              <a:cs typeface="Arial"/>
              <a:sym typeface="Arial"/>
            </a:endParaRPr>
          </a:p>
          <a:p>
            <a:pPr marL="0" lvl="0" indent="0" algn="l" rtl="0">
              <a:spcBef>
                <a:spcPts val="1600"/>
              </a:spcBef>
              <a:spcAft>
                <a:spcPts val="1600"/>
              </a:spcAft>
              <a:buClr>
                <a:schemeClr val="dk1"/>
              </a:buClr>
              <a:buSzPts val="1100"/>
              <a:buFont typeface="Arial"/>
              <a:buNone/>
            </a:pPr>
            <a:r>
              <a:rPr lang="en" sz="1100">
                <a:latin typeface="Arial"/>
                <a:ea typeface="Arial"/>
                <a:cs typeface="Arial"/>
                <a:sym typeface="Arial"/>
              </a:rPr>
              <a:t>Since 1950, Congress has provided financial assistance to these local school districts through the Impact Aid Program. Impact Aid was designed to assist local school districts that are not able to use property tax revenue due to the presence of tax-exempt Federal or Native American property, or that have experienced increased expenditures due to the enrollment of federally connected children, including children living on Native American lands. The Impact Aid law (Title VII of the Elementary and Secondary Education Act of 1965 (ESEA)) provides assistance to local school districts with concentrations of children residing on Native American lands, military bases, low-rent housing properties, or other Federal properties and, to a lesser extent, concentrations of children who have parents in the uniformed services or employed on eligible Federal properties who do not live on Federal property.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Overview</a:t>
            </a:r>
            <a:endParaRPr/>
          </a:p>
        </p:txBody>
      </p:sp>
      <p:sp>
        <p:nvSpPr>
          <p:cNvPr id="72" name="Google Shape;72;p15"/>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100">
                <a:latin typeface="Arial"/>
                <a:ea typeface="Arial"/>
                <a:cs typeface="Arial"/>
                <a:sym typeface="Arial"/>
              </a:rPr>
              <a:t>The Impact Aid law has been amended numerous times since its inception in 1950. The program continues, however, to support local school districts with concentrations of children who reside on Native American lands, military bases, low-rent housing properties, and other Federal properties, or who have parents in the uniformed services or employed on eligible Federal properties. The law refers to local school districts as local educational agencies, or LEAs.</a:t>
            </a:r>
            <a:endParaRPr sz="1100">
              <a:latin typeface="Arial"/>
              <a:ea typeface="Arial"/>
              <a:cs typeface="Arial"/>
              <a:sym typeface="Arial"/>
            </a:endParaRPr>
          </a:p>
          <a:p>
            <a:pPr marL="0" lvl="0" indent="0" algn="l" rtl="0">
              <a:spcBef>
                <a:spcPts val="1600"/>
              </a:spcBef>
              <a:spcAft>
                <a:spcPts val="0"/>
              </a:spcAft>
              <a:buClr>
                <a:schemeClr val="dk1"/>
              </a:buClr>
              <a:buSzPts val="1100"/>
              <a:buFont typeface="Arial"/>
              <a:buNone/>
            </a:pPr>
            <a:r>
              <a:rPr lang="en" sz="1100">
                <a:latin typeface="Arial"/>
                <a:ea typeface="Arial"/>
                <a:cs typeface="Arial"/>
                <a:sym typeface="Arial"/>
              </a:rPr>
              <a:t>Impact Aid funding is direct, locally controlled, and flexible.  All Impact Aid funds appropriated annually by Congress are disbursed directly to school districts - bypassing state involvement.  They can be used for any general fund purpose, such as instructional materials, salaries, transportation, technology, or capital needs.   All decisions on how Impact Aid funds are spent are made locally.  This flexibility and local control allows school district leaders to target funds supporting all students wherever the needs are greatest.</a:t>
            </a:r>
            <a:endParaRPr sz="1100">
              <a:latin typeface="Arial"/>
              <a:ea typeface="Arial"/>
              <a:cs typeface="Arial"/>
              <a:sym typeface="Arial"/>
            </a:endParaRPr>
          </a:p>
          <a:p>
            <a:pPr marL="0" lvl="0" indent="0" algn="l" rtl="0">
              <a:spcBef>
                <a:spcPts val="1600"/>
              </a:spcBef>
              <a:spcAft>
                <a:spcPts val="0"/>
              </a:spcAft>
              <a:buClr>
                <a:schemeClr val="dk1"/>
              </a:buClr>
              <a:buSzPts val="1100"/>
              <a:buFont typeface="Arial"/>
              <a:buNone/>
            </a:pPr>
            <a:r>
              <a:rPr lang="en" sz="1100">
                <a:latin typeface="Arial"/>
                <a:ea typeface="Arial"/>
                <a:cs typeface="Arial"/>
                <a:sym typeface="Arial"/>
              </a:rPr>
              <a:t>Each school district must submit an Impact Aid application annually to the U.S. Department of Education.  The Department reviews the applications and processes payments based on Congressional appropriations each fiscal year (October 1 - September 30).  The Department allocates funding in multiple installments until all available funds are distributed.  School district applications are audited, on average, once every five years.</a:t>
            </a:r>
            <a:endParaRPr sz="1100">
              <a:latin typeface="Arial"/>
              <a:ea typeface="Arial"/>
              <a:cs typeface="Arial"/>
              <a:sym typeface="Arial"/>
            </a:endParaRPr>
          </a:p>
          <a:p>
            <a:pPr marL="0" lvl="0" indent="0" algn="l" rtl="0">
              <a:spcBef>
                <a:spcPts val="1600"/>
              </a:spcBef>
              <a:spcAft>
                <a:spcPts val="1600"/>
              </a:spcAft>
              <a:buClr>
                <a:schemeClr val="dk1"/>
              </a:buClr>
              <a:buSzPts val="1100"/>
              <a:buFont typeface="Arial"/>
              <a:buNone/>
            </a:pPr>
            <a:r>
              <a:rPr lang="en" sz="1100" u="sng">
                <a:solidFill>
                  <a:schemeClr val="accent5"/>
                </a:solidFill>
                <a:latin typeface="Arial"/>
                <a:ea typeface="Arial"/>
                <a:cs typeface="Arial"/>
                <a:sym typeface="Arial"/>
                <a:hlinkClick r:id="rId3"/>
              </a:rPr>
              <a:t>http://www.ed.gov/print/about/offices/list/oese/impactaid/whatisia.html</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Impact Aid History</a:t>
            </a:r>
            <a:endParaRPr/>
          </a:p>
        </p:txBody>
      </p:sp>
      <p:sp>
        <p:nvSpPr>
          <p:cNvPr id="78" name="Google Shape;78;p16"/>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Seymour Community School District</a:t>
            </a:r>
            <a:endParaRPr/>
          </a:p>
          <a:p>
            <a:pPr marL="0" lvl="0" indent="0" algn="l" rtl="0">
              <a:spcBef>
                <a:spcPts val="1600"/>
              </a:spcBef>
              <a:spcAft>
                <a:spcPts val="1600"/>
              </a:spcAft>
              <a:buNone/>
            </a:pPr>
            <a:endParaRPr/>
          </a:p>
        </p:txBody>
      </p:sp>
      <p:graphicFrame>
        <p:nvGraphicFramePr>
          <p:cNvPr id="79" name="Google Shape;79;p16"/>
          <p:cNvGraphicFramePr/>
          <p:nvPr>
            <p:extLst>
              <p:ext uri="{D42A27DB-BD31-4B8C-83A1-F6EECF244321}">
                <p14:modId xmlns:p14="http://schemas.microsoft.com/office/powerpoint/2010/main" val="3892683971"/>
              </p:ext>
            </p:extLst>
          </p:nvPr>
        </p:nvGraphicFramePr>
        <p:xfrm>
          <a:off x="436552" y="1641914"/>
          <a:ext cx="8193515" cy="3494380"/>
        </p:xfrm>
        <a:graphic>
          <a:graphicData uri="http://schemas.openxmlformats.org/drawingml/2006/table">
            <a:tbl>
              <a:tblPr>
                <a:noFill/>
                <a:tableStyleId>{7A108117-AAE1-4E8E-95F6-640249F32A8B}</a:tableStyleId>
              </a:tblPr>
              <a:tblGrid>
                <a:gridCol w="908374">
                  <a:extLst>
                    <a:ext uri="{9D8B030D-6E8A-4147-A177-3AD203B41FA5}">
                      <a16:colId xmlns:a16="http://schemas.microsoft.com/office/drawing/2014/main" val="20000"/>
                    </a:ext>
                  </a:extLst>
                </a:gridCol>
                <a:gridCol w="662234">
                  <a:extLst>
                    <a:ext uri="{9D8B030D-6E8A-4147-A177-3AD203B41FA5}">
                      <a16:colId xmlns:a16="http://schemas.microsoft.com/office/drawing/2014/main" val="3583103096"/>
                    </a:ext>
                  </a:extLst>
                </a:gridCol>
                <a:gridCol w="662234">
                  <a:extLst>
                    <a:ext uri="{9D8B030D-6E8A-4147-A177-3AD203B41FA5}">
                      <a16:colId xmlns:a16="http://schemas.microsoft.com/office/drawing/2014/main" val="666818313"/>
                    </a:ext>
                  </a:extLst>
                </a:gridCol>
                <a:gridCol w="691537">
                  <a:extLst>
                    <a:ext uri="{9D8B030D-6E8A-4147-A177-3AD203B41FA5}">
                      <a16:colId xmlns:a16="http://schemas.microsoft.com/office/drawing/2014/main" val="1153455699"/>
                    </a:ext>
                  </a:extLst>
                </a:gridCol>
                <a:gridCol w="697136">
                  <a:extLst>
                    <a:ext uri="{9D8B030D-6E8A-4147-A177-3AD203B41FA5}">
                      <a16:colId xmlns:a16="http://schemas.microsoft.com/office/drawing/2014/main" val="20002"/>
                    </a:ext>
                  </a:extLst>
                </a:gridCol>
                <a:gridCol w="722165">
                  <a:extLst>
                    <a:ext uri="{9D8B030D-6E8A-4147-A177-3AD203B41FA5}">
                      <a16:colId xmlns:a16="http://schemas.microsoft.com/office/drawing/2014/main" val="20003"/>
                    </a:ext>
                  </a:extLst>
                </a:gridCol>
                <a:gridCol w="757768">
                  <a:extLst>
                    <a:ext uri="{9D8B030D-6E8A-4147-A177-3AD203B41FA5}">
                      <a16:colId xmlns:a16="http://schemas.microsoft.com/office/drawing/2014/main" val="20004"/>
                    </a:ext>
                  </a:extLst>
                </a:gridCol>
                <a:gridCol w="771180">
                  <a:extLst>
                    <a:ext uri="{9D8B030D-6E8A-4147-A177-3AD203B41FA5}">
                      <a16:colId xmlns:a16="http://schemas.microsoft.com/office/drawing/2014/main" val="20005"/>
                    </a:ext>
                  </a:extLst>
                </a:gridCol>
                <a:gridCol w="757768">
                  <a:extLst>
                    <a:ext uri="{9D8B030D-6E8A-4147-A177-3AD203B41FA5}">
                      <a16:colId xmlns:a16="http://schemas.microsoft.com/office/drawing/2014/main" val="20006"/>
                    </a:ext>
                  </a:extLst>
                </a:gridCol>
                <a:gridCol w="777885">
                  <a:extLst>
                    <a:ext uri="{9D8B030D-6E8A-4147-A177-3AD203B41FA5}">
                      <a16:colId xmlns:a16="http://schemas.microsoft.com/office/drawing/2014/main" val="20007"/>
                    </a:ext>
                  </a:extLst>
                </a:gridCol>
                <a:gridCol w="785234">
                  <a:extLst>
                    <a:ext uri="{9D8B030D-6E8A-4147-A177-3AD203B41FA5}">
                      <a16:colId xmlns:a16="http://schemas.microsoft.com/office/drawing/2014/main" val="20008"/>
                    </a:ext>
                  </a:extLst>
                </a:gridCol>
              </a:tblGrid>
              <a:tr h="433140">
                <a:tc>
                  <a:txBody>
                    <a:bodyPr/>
                    <a:lstStyle/>
                    <a:p>
                      <a:pPr marL="0" lvl="0" indent="0" algn="l" rtl="0">
                        <a:spcBef>
                          <a:spcPts val="0"/>
                        </a:spcBef>
                        <a:spcAft>
                          <a:spcPts val="0"/>
                        </a:spcAft>
                        <a:buNone/>
                      </a:pPr>
                      <a:r>
                        <a:rPr lang="en-US" sz="900" dirty="0"/>
                        <a:t>Fiscal</a:t>
                      </a:r>
                      <a:r>
                        <a:rPr lang="en" sz="900" dirty="0"/>
                        <a:t> Year</a:t>
                      </a:r>
                      <a:endParaRPr sz="900" dirty="0"/>
                    </a:p>
                  </a:txBody>
                  <a:tcPr marL="91425" marR="91425" marT="91425" marB="91425">
                    <a:lnR w="9525" cap="flat" cmpd="sng" algn="ctr">
                      <a:solidFill>
                        <a:srgbClr val="9E9E9E"/>
                      </a:solidFill>
                      <a:prstDash val="solid"/>
                      <a:round/>
                      <a:headEnd type="none" w="sm" len="sm"/>
                      <a:tailEnd type="none" w="sm" len="sm"/>
                    </a:lnR>
                  </a:tcPr>
                </a:tc>
                <a:tc>
                  <a:txBody>
                    <a:bodyPr/>
                    <a:lstStyle/>
                    <a:p>
                      <a:pPr marL="0" lvl="0" indent="0" algn="l" rtl="0">
                        <a:spcBef>
                          <a:spcPts val="0"/>
                        </a:spcBef>
                        <a:spcAft>
                          <a:spcPts val="0"/>
                        </a:spcAft>
                        <a:buNone/>
                      </a:pPr>
                      <a:r>
                        <a:rPr lang="en" sz="900" b="1" u="sng" dirty="0"/>
                        <a:t>2022</a:t>
                      </a:r>
                      <a:endParaRPr sz="900" b="1" u="sng" dirty="0"/>
                    </a:p>
                  </a:txBody>
                  <a:tcPr marL="91425" marR="91425" marT="91425" marB="91425">
                    <a:lnL w="9525" cap="flat" cmpd="sng">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b="1" u="sng" dirty="0"/>
                        <a:t>2021</a:t>
                      </a:r>
                      <a:endParaRPr sz="900" b="1" u="sng" dirty="0"/>
                    </a:p>
                  </a:txBody>
                  <a:tcPr marL="91425" marR="91425" marT="91425" marB="91425">
                    <a:lnL w="9525" cap="flat" cmpd="sng" algn="ctr">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b="1" u="sng" dirty="0"/>
                        <a:t>2020</a:t>
                      </a:r>
                      <a:endParaRPr sz="900" b="1" u="sng" dirty="0"/>
                    </a:p>
                  </a:txBody>
                  <a:tcPr marL="91425" marR="91425" marT="91425" marB="91425">
                    <a:lnL w="9525" cap="flat" cmpd="sng" algn="ctr">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b="1" u="sng" dirty="0"/>
                        <a:t>2019</a:t>
                      </a:r>
                      <a:endParaRPr sz="900" b="1" u="sng" dirty="0"/>
                    </a:p>
                  </a:txBody>
                  <a:tcPr marL="91425" marR="91425" marT="91425" marB="91425">
                    <a:lnL w="9525" cap="flat" cmpd="sng" algn="ctr">
                      <a:solidFill>
                        <a:srgbClr val="9E9E9E"/>
                      </a:solidFill>
                      <a:prstDash val="solid"/>
                      <a:round/>
                      <a:headEnd type="none" w="sm" len="sm"/>
                      <a:tailEnd type="none" w="sm" len="sm"/>
                    </a:lnL>
                  </a:tcPr>
                </a:tc>
                <a:tc>
                  <a:txBody>
                    <a:bodyPr/>
                    <a:lstStyle/>
                    <a:p>
                      <a:pPr marL="0" lvl="0" indent="0" algn="l" rtl="0">
                        <a:spcBef>
                          <a:spcPts val="0"/>
                        </a:spcBef>
                        <a:spcAft>
                          <a:spcPts val="0"/>
                        </a:spcAft>
                        <a:buNone/>
                      </a:pPr>
                      <a:r>
                        <a:rPr lang="en" sz="900" b="1" u="sng" dirty="0"/>
                        <a:t>2018</a:t>
                      </a:r>
                      <a:endParaRPr sz="900" b="1" u="sng" dirty="0"/>
                    </a:p>
                  </a:txBody>
                  <a:tcPr marL="91425" marR="91425" marT="91425" marB="91425"/>
                </a:tc>
                <a:tc>
                  <a:txBody>
                    <a:bodyPr/>
                    <a:lstStyle/>
                    <a:p>
                      <a:pPr marL="0" lvl="0" indent="0" algn="l" rtl="0">
                        <a:spcBef>
                          <a:spcPts val="0"/>
                        </a:spcBef>
                        <a:spcAft>
                          <a:spcPts val="0"/>
                        </a:spcAft>
                        <a:buNone/>
                      </a:pPr>
                      <a:r>
                        <a:rPr lang="en" sz="900" b="1" u="sng" dirty="0"/>
                        <a:t>2017</a:t>
                      </a:r>
                      <a:endParaRPr sz="900" b="1" u="sng" dirty="0"/>
                    </a:p>
                  </a:txBody>
                  <a:tcPr marL="91425" marR="91425" marT="91425" marB="91425"/>
                </a:tc>
                <a:tc>
                  <a:txBody>
                    <a:bodyPr/>
                    <a:lstStyle/>
                    <a:p>
                      <a:pPr marL="0" lvl="0" indent="0" algn="l" rtl="0">
                        <a:spcBef>
                          <a:spcPts val="0"/>
                        </a:spcBef>
                        <a:spcAft>
                          <a:spcPts val="0"/>
                        </a:spcAft>
                        <a:buNone/>
                      </a:pPr>
                      <a:r>
                        <a:rPr lang="en" sz="900" b="1" u="sng" dirty="0"/>
                        <a:t>2016</a:t>
                      </a:r>
                      <a:endParaRPr sz="900" b="1" u="sng" dirty="0"/>
                    </a:p>
                  </a:txBody>
                  <a:tcPr marL="91425" marR="91425" marT="91425" marB="91425"/>
                </a:tc>
                <a:tc>
                  <a:txBody>
                    <a:bodyPr/>
                    <a:lstStyle/>
                    <a:p>
                      <a:pPr marL="0" lvl="0" indent="0" algn="l" rtl="0">
                        <a:spcBef>
                          <a:spcPts val="0"/>
                        </a:spcBef>
                        <a:spcAft>
                          <a:spcPts val="0"/>
                        </a:spcAft>
                        <a:buNone/>
                      </a:pPr>
                      <a:r>
                        <a:rPr lang="en" sz="900" b="1" u="sng" dirty="0"/>
                        <a:t>2015</a:t>
                      </a:r>
                      <a:endParaRPr sz="900" b="1" u="sng" dirty="0"/>
                    </a:p>
                  </a:txBody>
                  <a:tcPr marL="91425" marR="91425" marT="91425" marB="91425"/>
                </a:tc>
                <a:tc>
                  <a:txBody>
                    <a:bodyPr/>
                    <a:lstStyle/>
                    <a:p>
                      <a:pPr marL="0" lvl="0" indent="0" algn="l" rtl="0">
                        <a:spcBef>
                          <a:spcPts val="0"/>
                        </a:spcBef>
                        <a:spcAft>
                          <a:spcPts val="0"/>
                        </a:spcAft>
                        <a:buNone/>
                      </a:pPr>
                      <a:r>
                        <a:rPr lang="en" sz="900" b="1" u="sng" dirty="0"/>
                        <a:t>2014</a:t>
                      </a:r>
                      <a:endParaRPr sz="900" b="1" u="sng" dirty="0"/>
                    </a:p>
                  </a:txBody>
                  <a:tcPr marL="91425" marR="91425" marT="91425" marB="91425"/>
                </a:tc>
                <a:tc>
                  <a:txBody>
                    <a:bodyPr/>
                    <a:lstStyle/>
                    <a:p>
                      <a:pPr marL="0" lvl="0" indent="0" algn="l" rtl="0">
                        <a:spcBef>
                          <a:spcPts val="0"/>
                        </a:spcBef>
                        <a:spcAft>
                          <a:spcPts val="0"/>
                        </a:spcAft>
                        <a:buNone/>
                      </a:pPr>
                      <a:r>
                        <a:rPr lang="en" sz="900" b="1" u="sng" dirty="0"/>
                        <a:t>2013</a:t>
                      </a:r>
                      <a:endParaRPr sz="900" b="1" u="sng" dirty="0"/>
                    </a:p>
                  </a:txBody>
                  <a:tcPr marL="91425" marR="91425" marT="91425" marB="91425"/>
                </a:tc>
                <a:extLst>
                  <a:ext uri="{0D108BD9-81ED-4DB2-BD59-A6C34878D82A}">
                    <a16:rowId xmlns:a16="http://schemas.microsoft.com/office/drawing/2014/main" val="10000"/>
                  </a:ext>
                </a:extLst>
              </a:tr>
              <a:tr h="455380">
                <a:tc>
                  <a:txBody>
                    <a:bodyPr/>
                    <a:lstStyle/>
                    <a:p>
                      <a:pPr marL="0" lvl="0" indent="0" algn="l" rtl="0">
                        <a:spcBef>
                          <a:spcPts val="0"/>
                        </a:spcBef>
                        <a:spcAft>
                          <a:spcPts val="0"/>
                        </a:spcAft>
                        <a:buNone/>
                      </a:pPr>
                      <a:r>
                        <a:rPr lang="en" sz="900" dirty="0"/>
                        <a:t>ADA Percent</a:t>
                      </a:r>
                      <a:endParaRPr sz="900" dirty="0"/>
                    </a:p>
                  </a:txBody>
                  <a:tcPr marL="91425" marR="91425" marT="91425" marB="91425">
                    <a:lnR w="9525" cap="flat" cmpd="sng" algn="ctr">
                      <a:solidFill>
                        <a:srgbClr val="9E9E9E"/>
                      </a:solidFill>
                      <a:prstDash val="solid"/>
                      <a:round/>
                      <a:headEnd type="none" w="sm" len="sm"/>
                      <a:tailEnd type="none" w="sm" len="sm"/>
                    </a:lnR>
                  </a:tcPr>
                </a:tc>
                <a:tc>
                  <a:txBody>
                    <a:bodyPr/>
                    <a:lstStyle/>
                    <a:p>
                      <a:pPr marL="0" lvl="0" indent="0" algn="l" rtl="0">
                        <a:spcBef>
                          <a:spcPts val="0"/>
                        </a:spcBef>
                        <a:spcAft>
                          <a:spcPts val="0"/>
                        </a:spcAft>
                        <a:buNone/>
                      </a:pPr>
                      <a:r>
                        <a:rPr lang="en" sz="900" dirty="0"/>
                        <a:t>91.3%</a:t>
                      </a:r>
                      <a:endParaRPr sz="900" dirty="0"/>
                    </a:p>
                  </a:txBody>
                  <a:tcPr marL="91425" marR="91425" marT="91425" marB="91425">
                    <a:lnL w="9525" cap="flat" cmpd="sng">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dirty="0"/>
                        <a:t>93.3%</a:t>
                      </a:r>
                      <a:endParaRPr sz="900" dirty="0"/>
                    </a:p>
                  </a:txBody>
                  <a:tcPr marL="91425" marR="91425" marT="91425" marB="91425">
                    <a:lnL w="9525" cap="flat" cmpd="sng" algn="ctr">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dirty="0"/>
                        <a:t>93.3%</a:t>
                      </a:r>
                      <a:endParaRPr sz="900" dirty="0"/>
                    </a:p>
                  </a:txBody>
                  <a:tcPr marL="91425" marR="91425" marT="91425" marB="91425">
                    <a:lnL w="9525" cap="flat" cmpd="sng" algn="ctr">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dirty="0"/>
                        <a:t>93.3%</a:t>
                      </a:r>
                      <a:endParaRPr sz="900" dirty="0"/>
                    </a:p>
                  </a:txBody>
                  <a:tcPr marL="91425" marR="91425" marT="91425" marB="91425">
                    <a:lnL w="9525" cap="flat" cmpd="sng" algn="ctr">
                      <a:solidFill>
                        <a:srgbClr val="9E9E9E"/>
                      </a:solidFill>
                      <a:prstDash val="solid"/>
                      <a:round/>
                      <a:headEnd type="none" w="sm" len="sm"/>
                      <a:tailEnd type="none" w="sm" len="sm"/>
                    </a:lnL>
                  </a:tcPr>
                </a:tc>
                <a:tc>
                  <a:txBody>
                    <a:bodyPr/>
                    <a:lstStyle/>
                    <a:p>
                      <a:pPr marL="0" lvl="0" indent="0" algn="l" rtl="0">
                        <a:spcBef>
                          <a:spcPts val="0"/>
                        </a:spcBef>
                        <a:spcAft>
                          <a:spcPts val="0"/>
                        </a:spcAft>
                        <a:buNone/>
                      </a:pPr>
                      <a:r>
                        <a:rPr lang="en" sz="900" dirty="0"/>
                        <a:t>93.3%</a:t>
                      </a:r>
                      <a:endParaRPr sz="900" dirty="0"/>
                    </a:p>
                  </a:txBody>
                  <a:tcPr marL="91425" marR="91425" marT="91425" marB="91425"/>
                </a:tc>
                <a:tc>
                  <a:txBody>
                    <a:bodyPr/>
                    <a:lstStyle/>
                    <a:p>
                      <a:pPr marL="0" lvl="0" indent="0" algn="l" rtl="0">
                        <a:spcBef>
                          <a:spcPts val="0"/>
                        </a:spcBef>
                        <a:spcAft>
                          <a:spcPts val="0"/>
                        </a:spcAft>
                        <a:buNone/>
                      </a:pPr>
                      <a:r>
                        <a:rPr lang="en" sz="900"/>
                        <a:t>93.3%</a:t>
                      </a:r>
                      <a:endParaRPr sz="900"/>
                    </a:p>
                  </a:txBody>
                  <a:tcPr marL="91425" marR="91425" marT="91425" marB="91425"/>
                </a:tc>
                <a:tc>
                  <a:txBody>
                    <a:bodyPr/>
                    <a:lstStyle/>
                    <a:p>
                      <a:pPr marL="0" lvl="0" indent="0" algn="l" rtl="0">
                        <a:spcBef>
                          <a:spcPts val="0"/>
                        </a:spcBef>
                        <a:spcAft>
                          <a:spcPts val="0"/>
                        </a:spcAft>
                        <a:buNone/>
                      </a:pPr>
                      <a:r>
                        <a:rPr lang="en" sz="900"/>
                        <a:t>93.3%</a:t>
                      </a:r>
                      <a:endParaRPr sz="900"/>
                    </a:p>
                  </a:txBody>
                  <a:tcPr marL="91425" marR="91425" marT="91425" marB="91425"/>
                </a:tc>
                <a:tc>
                  <a:txBody>
                    <a:bodyPr/>
                    <a:lstStyle/>
                    <a:p>
                      <a:pPr marL="0" lvl="0" indent="0" algn="l" rtl="0">
                        <a:spcBef>
                          <a:spcPts val="0"/>
                        </a:spcBef>
                        <a:spcAft>
                          <a:spcPts val="0"/>
                        </a:spcAft>
                        <a:buNone/>
                      </a:pPr>
                      <a:r>
                        <a:rPr lang="en" sz="900" dirty="0"/>
                        <a:t>93.3%</a:t>
                      </a:r>
                      <a:endParaRPr sz="900" dirty="0"/>
                    </a:p>
                  </a:txBody>
                  <a:tcPr marL="91425" marR="91425" marT="91425" marB="91425"/>
                </a:tc>
                <a:tc>
                  <a:txBody>
                    <a:bodyPr/>
                    <a:lstStyle/>
                    <a:p>
                      <a:pPr marL="0" lvl="0" indent="0" algn="l" rtl="0">
                        <a:spcBef>
                          <a:spcPts val="0"/>
                        </a:spcBef>
                        <a:spcAft>
                          <a:spcPts val="0"/>
                        </a:spcAft>
                        <a:buNone/>
                      </a:pPr>
                      <a:r>
                        <a:rPr lang="en" sz="900" dirty="0"/>
                        <a:t>93.3%</a:t>
                      </a:r>
                      <a:endParaRPr sz="900" dirty="0"/>
                    </a:p>
                  </a:txBody>
                  <a:tcPr marL="91425" marR="91425" marT="91425" marB="91425"/>
                </a:tc>
                <a:tc>
                  <a:txBody>
                    <a:bodyPr/>
                    <a:lstStyle/>
                    <a:p>
                      <a:pPr marL="0" lvl="0" indent="0" algn="l" rtl="0">
                        <a:spcBef>
                          <a:spcPts val="0"/>
                        </a:spcBef>
                        <a:spcAft>
                          <a:spcPts val="0"/>
                        </a:spcAft>
                        <a:buNone/>
                      </a:pPr>
                      <a:r>
                        <a:rPr lang="en" sz="900" dirty="0"/>
                        <a:t>93.3%</a:t>
                      </a:r>
                      <a:endParaRPr sz="900" dirty="0"/>
                    </a:p>
                  </a:txBody>
                  <a:tcPr marL="91425" marR="91425" marT="91425" marB="91425"/>
                </a:tc>
                <a:extLst>
                  <a:ext uri="{0D108BD9-81ED-4DB2-BD59-A6C34878D82A}">
                    <a16:rowId xmlns:a16="http://schemas.microsoft.com/office/drawing/2014/main" val="10001"/>
                  </a:ext>
                </a:extLst>
              </a:tr>
              <a:tr h="455380">
                <a:tc>
                  <a:txBody>
                    <a:bodyPr/>
                    <a:lstStyle/>
                    <a:p>
                      <a:pPr marL="0" lvl="0" indent="0" algn="l" rtl="0">
                        <a:spcBef>
                          <a:spcPts val="0"/>
                        </a:spcBef>
                        <a:spcAft>
                          <a:spcPts val="0"/>
                        </a:spcAft>
                        <a:buNone/>
                      </a:pPr>
                      <a:r>
                        <a:rPr lang="en" sz="900" dirty="0"/>
                        <a:t>7003(b) Children</a:t>
                      </a:r>
                      <a:endParaRPr sz="900" dirty="0"/>
                    </a:p>
                  </a:txBody>
                  <a:tcPr marL="91425" marR="91425" marT="91425" marB="91425">
                    <a:lnR w="9525" cap="flat" cmpd="sng" algn="ctr">
                      <a:solidFill>
                        <a:srgbClr val="9E9E9E"/>
                      </a:solidFill>
                      <a:prstDash val="solid"/>
                      <a:round/>
                      <a:headEnd type="none" w="sm" len="sm"/>
                      <a:tailEnd type="none" w="sm" len="sm"/>
                    </a:lnR>
                  </a:tcPr>
                </a:tc>
                <a:tc>
                  <a:txBody>
                    <a:bodyPr/>
                    <a:lstStyle/>
                    <a:p>
                      <a:pPr marL="0" lvl="0" indent="0" algn="l" rtl="0">
                        <a:spcBef>
                          <a:spcPts val="0"/>
                        </a:spcBef>
                        <a:spcAft>
                          <a:spcPts val="0"/>
                        </a:spcAft>
                        <a:buNone/>
                      </a:pPr>
                      <a:r>
                        <a:rPr lang="en" sz="900" dirty="0"/>
                        <a:t>151</a:t>
                      </a:r>
                      <a:endParaRPr sz="900" dirty="0"/>
                    </a:p>
                  </a:txBody>
                  <a:tcPr marL="91425" marR="91425" marT="91425" marB="91425">
                    <a:lnL w="9525" cap="flat" cmpd="sng">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dirty="0"/>
                        <a:t>149</a:t>
                      </a:r>
                      <a:endParaRPr sz="900" dirty="0"/>
                    </a:p>
                  </a:txBody>
                  <a:tcPr marL="91425" marR="91425" marT="91425" marB="91425">
                    <a:lnL w="9525" cap="flat" cmpd="sng" algn="ctr">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dirty="0"/>
                        <a:t>159</a:t>
                      </a:r>
                      <a:endParaRPr sz="900" dirty="0"/>
                    </a:p>
                  </a:txBody>
                  <a:tcPr marL="91425" marR="91425" marT="91425" marB="91425">
                    <a:lnL w="9525" cap="flat" cmpd="sng" algn="ctr">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a:t>133</a:t>
                      </a:r>
                      <a:endParaRPr sz="900"/>
                    </a:p>
                  </a:txBody>
                  <a:tcPr marL="91425" marR="91425" marT="91425" marB="91425">
                    <a:lnL w="9525" cap="flat" cmpd="sng" algn="ctr">
                      <a:solidFill>
                        <a:srgbClr val="9E9E9E"/>
                      </a:solidFill>
                      <a:prstDash val="solid"/>
                      <a:round/>
                      <a:headEnd type="none" w="sm" len="sm"/>
                      <a:tailEnd type="none" w="sm" len="sm"/>
                    </a:lnL>
                  </a:tcPr>
                </a:tc>
                <a:tc>
                  <a:txBody>
                    <a:bodyPr/>
                    <a:lstStyle/>
                    <a:p>
                      <a:pPr marL="0" lvl="0" indent="0" algn="l" rtl="0">
                        <a:spcBef>
                          <a:spcPts val="0"/>
                        </a:spcBef>
                        <a:spcAft>
                          <a:spcPts val="0"/>
                        </a:spcAft>
                        <a:buNone/>
                      </a:pPr>
                      <a:r>
                        <a:rPr lang="en" sz="900" dirty="0"/>
                        <a:t>172</a:t>
                      </a:r>
                      <a:endParaRPr sz="900" dirty="0"/>
                    </a:p>
                  </a:txBody>
                  <a:tcPr marL="91425" marR="91425" marT="91425" marB="91425"/>
                </a:tc>
                <a:tc>
                  <a:txBody>
                    <a:bodyPr/>
                    <a:lstStyle/>
                    <a:p>
                      <a:pPr marL="0" lvl="0" indent="0" algn="l" rtl="0">
                        <a:spcBef>
                          <a:spcPts val="0"/>
                        </a:spcBef>
                        <a:spcAft>
                          <a:spcPts val="0"/>
                        </a:spcAft>
                        <a:buNone/>
                      </a:pPr>
                      <a:r>
                        <a:rPr lang="en" sz="900" dirty="0"/>
                        <a:t>182</a:t>
                      </a:r>
                      <a:endParaRPr sz="900" dirty="0"/>
                    </a:p>
                  </a:txBody>
                  <a:tcPr marL="91425" marR="91425" marT="91425" marB="91425"/>
                </a:tc>
                <a:tc>
                  <a:txBody>
                    <a:bodyPr/>
                    <a:lstStyle/>
                    <a:p>
                      <a:pPr marL="0" lvl="0" indent="0" algn="l" rtl="0">
                        <a:spcBef>
                          <a:spcPts val="0"/>
                        </a:spcBef>
                        <a:spcAft>
                          <a:spcPts val="0"/>
                        </a:spcAft>
                        <a:buNone/>
                      </a:pPr>
                      <a:r>
                        <a:rPr lang="en" sz="900"/>
                        <a:t>182</a:t>
                      </a:r>
                      <a:endParaRPr sz="900"/>
                    </a:p>
                  </a:txBody>
                  <a:tcPr marL="91425" marR="91425" marT="91425" marB="91425"/>
                </a:tc>
                <a:tc>
                  <a:txBody>
                    <a:bodyPr/>
                    <a:lstStyle/>
                    <a:p>
                      <a:pPr marL="0" lvl="0" indent="0" algn="l" rtl="0">
                        <a:spcBef>
                          <a:spcPts val="0"/>
                        </a:spcBef>
                        <a:spcAft>
                          <a:spcPts val="0"/>
                        </a:spcAft>
                        <a:buNone/>
                      </a:pPr>
                      <a:r>
                        <a:rPr lang="en" sz="900" dirty="0"/>
                        <a:t>177</a:t>
                      </a:r>
                      <a:endParaRPr sz="900" dirty="0"/>
                    </a:p>
                  </a:txBody>
                  <a:tcPr marL="91425" marR="91425" marT="91425" marB="91425"/>
                </a:tc>
                <a:tc>
                  <a:txBody>
                    <a:bodyPr/>
                    <a:lstStyle/>
                    <a:p>
                      <a:pPr marL="0" lvl="0" indent="0" algn="l" rtl="0">
                        <a:spcBef>
                          <a:spcPts val="0"/>
                        </a:spcBef>
                        <a:spcAft>
                          <a:spcPts val="0"/>
                        </a:spcAft>
                        <a:buNone/>
                      </a:pPr>
                      <a:r>
                        <a:rPr lang="en" sz="900" dirty="0"/>
                        <a:t>185</a:t>
                      </a:r>
                      <a:endParaRPr sz="900" dirty="0"/>
                    </a:p>
                  </a:txBody>
                  <a:tcPr marL="91425" marR="91425" marT="91425" marB="91425"/>
                </a:tc>
                <a:tc>
                  <a:txBody>
                    <a:bodyPr/>
                    <a:lstStyle/>
                    <a:p>
                      <a:pPr marL="0" lvl="0" indent="0" algn="l" rtl="0">
                        <a:spcBef>
                          <a:spcPts val="0"/>
                        </a:spcBef>
                        <a:spcAft>
                          <a:spcPts val="0"/>
                        </a:spcAft>
                        <a:buNone/>
                      </a:pPr>
                      <a:r>
                        <a:rPr lang="en" sz="900" dirty="0"/>
                        <a:t>191</a:t>
                      </a:r>
                      <a:endParaRPr sz="900" dirty="0"/>
                    </a:p>
                  </a:txBody>
                  <a:tcPr marL="91425" marR="91425" marT="91425" marB="91425"/>
                </a:tc>
                <a:extLst>
                  <a:ext uri="{0D108BD9-81ED-4DB2-BD59-A6C34878D82A}">
                    <a16:rowId xmlns:a16="http://schemas.microsoft.com/office/drawing/2014/main" val="10002"/>
                  </a:ext>
                </a:extLst>
              </a:tr>
              <a:tr h="318757">
                <a:tc>
                  <a:txBody>
                    <a:bodyPr/>
                    <a:lstStyle/>
                    <a:p>
                      <a:pPr marL="0" lvl="0" indent="0" algn="l" rtl="0">
                        <a:spcBef>
                          <a:spcPts val="0"/>
                        </a:spcBef>
                        <a:spcAft>
                          <a:spcPts val="0"/>
                        </a:spcAft>
                        <a:buNone/>
                      </a:pPr>
                      <a:r>
                        <a:rPr lang="en" sz="900" dirty="0"/>
                        <a:t>7003 (d)</a:t>
                      </a:r>
                      <a:endParaRPr sz="900" dirty="0"/>
                    </a:p>
                  </a:txBody>
                  <a:tcPr marL="91425" marR="91425" marT="91425" marB="91425">
                    <a:lnR w="9525" cap="flat" cmpd="sng" algn="ctr">
                      <a:solidFill>
                        <a:srgbClr val="9E9E9E"/>
                      </a:solidFill>
                      <a:prstDash val="solid"/>
                      <a:round/>
                      <a:headEnd type="none" w="sm" len="sm"/>
                      <a:tailEnd type="none" w="sm" len="sm"/>
                    </a:lnR>
                  </a:tcPr>
                </a:tc>
                <a:tc>
                  <a:txBody>
                    <a:bodyPr/>
                    <a:lstStyle/>
                    <a:p>
                      <a:pPr marL="0" lvl="0" indent="0" algn="l" rtl="0">
                        <a:spcBef>
                          <a:spcPts val="0"/>
                        </a:spcBef>
                        <a:spcAft>
                          <a:spcPts val="0"/>
                        </a:spcAft>
                        <a:buNone/>
                      </a:pPr>
                      <a:r>
                        <a:rPr lang="en" sz="900" dirty="0"/>
                        <a:t>56</a:t>
                      </a:r>
                      <a:endParaRPr sz="900" dirty="0"/>
                    </a:p>
                  </a:txBody>
                  <a:tcPr marL="91425" marR="91425" marT="91425" marB="91425">
                    <a:lnL w="9525" cap="flat" cmpd="sng">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dirty="0"/>
                        <a:t>54</a:t>
                      </a:r>
                      <a:endParaRPr sz="900" dirty="0"/>
                    </a:p>
                  </a:txBody>
                  <a:tcPr marL="91425" marR="91425" marT="91425" marB="91425">
                    <a:lnL w="9525" cap="flat" cmpd="sng" algn="ctr">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dirty="0"/>
                        <a:t>61</a:t>
                      </a:r>
                      <a:endParaRPr sz="900" dirty="0"/>
                    </a:p>
                  </a:txBody>
                  <a:tcPr marL="91425" marR="91425" marT="91425" marB="91425">
                    <a:lnL w="9525" cap="flat" cmpd="sng" algn="ctr">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a:t>53</a:t>
                      </a:r>
                      <a:endParaRPr sz="900"/>
                    </a:p>
                  </a:txBody>
                  <a:tcPr marL="91425" marR="91425" marT="91425" marB="91425">
                    <a:lnL w="9525" cap="flat" cmpd="sng" algn="ctr">
                      <a:solidFill>
                        <a:srgbClr val="9E9E9E"/>
                      </a:solidFill>
                      <a:prstDash val="solid"/>
                      <a:round/>
                      <a:headEnd type="none" w="sm" len="sm"/>
                      <a:tailEnd type="none" w="sm" len="sm"/>
                    </a:lnL>
                  </a:tcPr>
                </a:tc>
                <a:tc>
                  <a:txBody>
                    <a:bodyPr/>
                    <a:lstStyle/>
                    <a:p>
                      <a:pPr marL="0" lvl="0" indent="0" algn="l" rtl="0">
                        <a:spcBef>
                          <a:spcPts val="0"/>
                        </a:spcBef>
                        <a:spcAft>
                          <a:spcPts val="0"/>
                        </a:spcAft>
                        <a:buNone/>
                      </a:pPr>
                      <a:r>
                        <a:rPr lang="en" sz="900"/>
                        <a:t>55</a:t>
                      </a:r>
                      <a:endParaRPr sz="900"/>
                    </a:p>
                  </a:txBody>
                  <a:tcPr marL="91425" marR="91425" marT="91425" marB="91425"/>
                </a:tc>
                <a:tc>
                  <a:txBody>
                    <a:bodyPr/>
                    <a:lstStyle/>
                    <a:p>
                      <a:pPr marL="0" lvl="0" indent="0" algn="l" rtl="0">
                        <a:spcBef>
                          <a:spcPts val="0"/>
                        </a:spcBef>
                        <a:spcAft>
                          <a:spcPts val="0"/>
                        </a:spcAft>
                        <a:buNone/>
                      </a:pPr>
                      <a:r>
                        <a:rPr lang="en" sz="900" dirty="0"/>
                        <a:t>55</a:t>
                      </a:r>
                      <a:endParaRPr sz="900" dirty="0"/>
                    </a:p>
                  </a:txBody>
                  <a:tcPr marL="91425" marR="91425" marT="91425" marB="91425"/>
                </a:tc>
                <a:tc>
                  <a:txBody>
                    <a:bodyPr/>
                    <a:lstStyle/>
                    <a:p>
                      <a:pPr marL="0" lvl="0" indent="0" algn="l" rtl="0">
                        <a:spcBef>
                          <a:spcPts val="0"/>
                        </a:spcBef>
                        <a:spcAft>
                          <a:spcPts val="0"/>
                        </a:spcAft>
                        <a:buNone/>
                      </a:pPr>
                      <a:r>
                        <a:rPr lang="en" sz="900" dirty="0"/>
                        <a:t>49</a:t>
                      </a:r>
                      <a:endParaRPr sz="900" dirty="0"/>
                    </a:p>
                  </a:txBody>
                  <a:tcPr marL="91425" marR="91425" marT="91425" marB="91425"/>
                </a:tc>
                <a:tc>
                  <a:txBody>
                    <a:bodyPr/>
                    <a:lstStyle/>
                    <a:p>
                      <a:pPr marL="0" lvl="0" indent="0" algn="l" rtl="0">
                        <a:spcBef>
                          <a:spcPts val="0"/>
                        </a:spcBef>
                        <a:spcAft>
                          <a:spcPts val="0"/>
                        </a:spcAft>
                        <a:buNone/>
                      </a:pPr>
                      <a:r>
                        <a:rPr lang="en" sz="900" dirty="0"/>
                        <a:t>56</a:t>
                      </a:r>
                      <a:endParaRPr sz="900" dirty="0"/>
                    </a:p>
                  </a:txBody>
                  <a:tcPr marL="91425" marR="91425" marT="91425" marB="91425"/>
                </a:tc>
                <a:tc>
                  <a:txBody>
                    <a:bodyPr/>
                    <a:lstStyle/>
                    <a:p>
                      <a:pPr marL="0" lvl="0" indent="0" algn="l" rtl="0">
                        <a:spcBef>
                          <a:spcPts val="0"/>
                        </a:spcBef>
                        <a:spcAft>
                          <a:spcPts val="0"/>
                        </a:spcAft>
                        <a:buNone/>
                      </a:pPr>
                      <a:r>
                        <a:rPr lang="en" sz="900" dirty="0"/>
                        <a:t>57</a:t>
                      </a:r>
                      <a:endParaRPr sz="900" dirty="0"/>
                    </a:p>
                  </a:txBody>
                  <a:tcPr marL="91425" marR="91425" marT="91425" marB="91425"/>
                </a:tc>
                <a:tc>
                  <a:txBody>
                    <a:bodyPr/>
                    <a:lstStyle/>
                    <a:p>
                      <a:pPr marL="0" lvl="0" indent="0" algn="l" rtl="0">
                        <a:spcBef>
                          <a:spcPts val="0"/>
                        </a:spcBef>
                        <a:spcAft>
                          <a:spcPts val="0"/>
                        </a:spcAft>
                        <a:buNone/>
                      </a:pPr>
                      <a:r>
                        <a:rPr lang="en" sz="900" dirty="0"/>
                        <a:t>65</a:t>
                      </a:r>
                      <a:endParaRPr sz="900" dirty="0"/>
                    </a:p>
                  </a:txBody>
                  <a:tcPr marL="91425" marR="91425" marT="91425" marB="91425"/>
                </a:tc>
                <a:extLst>
                  <a:ext uri="{0D108BD9-81ED-4DB2-BD59-A6C34878D82A}">
                    <a16:rowId xmlns:a16="http://schemas.microsoft.com/office/drawing/2014/main" val="10003"/>
                  </a:ext>
                </a:extLst>
              </a:tr>
              <a:tr h="455380">
                <a:tc>
                  <a:txBody>
                    <a:bodyPr/>
                    <a:lstStyle/>
                    <a:p>
                      <a:pPr marL="0" lvl="0" indent="0" algn="l" rtl="0">
                        <a:spcBef>
                          <a:spcPts val="0"/>
                        </a:spcBef>
                        <a:spcAft>
                          <a:spcPts val="0"/>
                        </a:spcAft>
                        <a:buNone/>
                      </a:pPr>
                      <a:r>
                        <a:rPr lang="en" sz="900" dirty="0"/>
                        <a:t>Total Impact Children</a:t>
                      </a:r>
                      <a:endParaRPr sz="900" dirty="0"/>
                    </a:p>
                  </a:txBody>
                  <a:tcPr marL="91425" marR="91425" marT="91425" marB="91425">
                    <a:lnR w="9525" cap="flat" cmpd="sng" algn="ctr">
                      <a:solidFill>
                        <a:srgbClr val="9E9E9E"/>
                      </a:solidFill>
                      <a:prstDash val="solid"/>
                      <a:round/>
                      <a:headEnd type="none" w="sm" len="sm"/>
                      <a:tailEnd type="none" w="sm" len="sm"/>
                    </a:lnR>
                  </a:tcPr>
                </a:tc>
                <a:tc>
                  <a:txBody>
                    <a:bodyPr/>
                    <a:lstStyle/>
                    <a:p>
                      <a:pPr marL="0" lvl="0" indent="0" algn="l" rtl="0">
                        <a:spcBef>
                          <a:spcPts val="0"/>
                        </a:spcBef>
                        <a:spcAft>
                          <a:spcPts val="0"/>
                        </a:spcAft>
                        <a:buNone/>
                      </a:pPr>
                      <a:r>
                        <a:rPr lang="en" sz="900" dirty="0"/>
                        <a:t>207</a:t>
                      </a:r>
                      <a:endParaRPr sz="900" dirty="0"/>
                    </a:p>
                  </a:txBody>
                  <a:tcPr marL="91425" marR="91425" marT="91425" marB="91425">
                    <a:lnL w="9525" cap="flat" cmpd="sng">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dirty="0"/>
                        <a:t>203</a:t>
                      </a:r>
                      <a:endParaRPr sz="900" dirty="0"/>
                    </a:p>
                  </a:txBody>
                  <a:tcPr marL="91425" marR="91425" marT="91425" marB="91425">
                    <a:lnL w="9525" cap="flat" cmpd="sng" algn="ctr">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dirty="0"/>
                        <a:t>220</a:t>
                      </a:r>
                      <a:endParaRPr sz="900" dirty="0"/>
                    </a:p>
                  </a:txBody>
                  <a:tcPr marL="91425" marR="91425" marT="91425" marB="91425">
                    <a:lnL w="9525" cap="flat" cmpd="sng" algn="ctr">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dirty="0"/>
                        <a:t>186</a:t>
                      </a:r>
                      <a:endParaRPr sz="900" dirty="0"/>
                    </a:p>
                  </a:txBody>
                  <a:tcPr marL="91425" marR="91425" marT="91425" marB="91425">
                    <a:lnL w="9525" cap="flat" cmpd="sng" algn="ctr">
                      <a:solidFill>
                        <a:srgbClr val="9E9E9E"/>
                      </a:solidFill>
                      <a:prstDash val="solid"/>
                      <a:round/>
                      <a:headEnd type="none" w="sm" len="sm"/>
                      <a:tailEnd type="none" w="sm" len="sm"/>
                    </a:lnL>
                  </a:tcPr>
                </a:tc>
                <a:tc>
                  <a:txBody>
                    <a:bodyPr/>
                    <a:lstStyle/>
                    <a:p>
                      <a:pPr marL="0" lvl="0" indent="0" algn="l" rtl="0">
                        <a:spcBef>
                          <a:spcPts val="0"/>
                        </a:spcBef>
                        <a:spcAft>
                          <a:spcPts val="0"/>
                        </a:spcAft>
                        <a:buNone/>
                      </a:pPr>
                      <a:r>
                        <a:rPr lang="en" sz="900"/>
                        <a:t>227</a:t>
                      </a:r>
                      <a:endParaRPr sz="900"/>
                    </a:p>
                  </a:txBody>
                  <a:tcPr marL="91425" marR="91425" marT="91425" marB="91425"/>
                </a:tc>
                <a:tc>
                  <a:txBody>
                    <a:bodyPr/>
                    <a:lstStyle/>
                    <a:p>
                      <a:pPr marL="0" lvl="0" indent="0" algn="l" rtl="0">
                        <a:spcBef>
                          <a:spcPts val="0"/>
                        </a:spcBef>
                        <a:spcAft>
                          <a:spcPts val="0"/>
                        </a:spcAft>
                        <a:buNone/>
                      </a:pPr>
                      <a:r>
                        <a:rPr lang="en" sz="900"/>
                        <a:t>237</a:t>
                      </a:r>
                      <a:endParaRPr sz="900"/>
                    </a:p>
                  </a:txBody>
                  <a:tcPr marL="91425" marR="91425" marT="91425" marB="91425"/>
                </a:tc>
                <a:tc>
                  <a:txBody>
                    <a:bodyPr/>
                    <a:lstStyle/>
                    <a:p>
                      <a:pPr marL="0" lvl="0" indent="0" algn="l" rtl="0">
                        <a:spcBef>
                          <a:spcPts val="0"/>
                        </a:spcBef>
                        <a:spcAft>
                          <a:spcPts val="0"/>
                        </a:spcAft>
                        <a:buNone/>
                      </a:pPr>
                      <a:r>
                        <a:rPr lang="en" sz="900"/>
                        <a:t>231</a:t>
                      </a:r>
                      <a:endParaRPr sz="900"/>
                    </a:p>
                  </a:txBody>
                  <a:tcPr marL="91425" marR="91425" marT="91425" marB="91425"/>
                </a:tc>
                <a:tc>
                  <a:txBody>
                    <a:bodyPr/>
                    <a:lstStyle/>
                    <a:p>
                      <a:pPr marL="0" lvl="0" indent="0" algn="l" rtl="0">
                        <a:spcBef>
                          <a:spcPts val="0"/>
                        </a:spcBef>
                        <a:spcAft>
                          <a:spcPts val="0"/>
                        </a:spcAft>
                        <a:buNone/>
                      </a:pPr>
                      <a:r>
                        <a:rPr lang="en" sz="900" dirty="0"/>
                        <a:t>233</a:t>
                      </a:r>
                      <a:endParaRPr sz="900" dirty="0"/>
                    </a:p>
                  </a:txBody>
                  <a:tcPr marL="91425" marR="91425" marT="91425" marB="91425"/>
                </a:tc>
                <a:tc>
                  <a:txBody>
                    <a:bodyPr/>
                    <a:lstStyle/>
                    <a:p>
                      <a:pPr marL="0" lvl="0" indent="0" algn="l" rtl="0">
                        <a:spcBef>
                          <a:spcPts val="0"/>
                        </a:spcBef>
                        <a:spcAft>
                          <a:spcPts val="0"/>
                        </a:spcAft>
                        <a:buNone/>
                      </a:pPr>
                      <a:r>
                        <a:rPr lang="en" sz="900" dirty="0"/>
                        <a:t>242</a:t>
                      </a:r>
                      <a:endParaRPr sz="900" dirty="0"/>
                    </a:p>
                  </a:txBody>
                  <a:tcPr marL="91425" marR="91425" marT="91425" marB="91425"/>
                </a:tc>
                <a:tc>
                  <a:txBody>
                    <a:bodyPr/>
                    <a:lstStyle/>
                    <a:p>
                      <a:pPr marL="0" lvl="0" indent="0" algn="l" rtl="0">
                        <a:spcBef>
                          <a:spcPts val="0"/>
                        </a:spcBef>
                        <a:spcAft>
                          <a:spcPts val="0"/>
                        </a:spcAft>
                        <a:buNone/>
                      </a:pPr>
                      <a:r>
                        <a:rPr lang="en" sz="900" dirty="0"/>
                        <a:t>256</a:t>
                      </a:r>
                      <a:endParaRPr sz="900" dirty="0"/>
                    </a:p>
                  </a:txBody>
                  <a:tcPr marL="91425" marR="91425" marT="91425" marB="91425"/>
                </a:tc>
                <a:extLst>
                  <a:ext uri="{0D108BD9-81ED-4DB2-BD59-A6C34878D82A}">
                    <a16:rowId xmlns:a16="http://schemas.microsoft.com/office/drawing/2014/main" val="10004"/>
                  </a:ext>
                </a:extLst>
              </a:tr>
              <a:tr h="455380">
                <a:tc>
                  <a:txBody>
                    <a:bodyPr/>
                    <a:lstStyle/>
                    <a:p>
                      <a:pPr marL="0" lvl="0" indent="0" algn="l" rtl="0">
                        <a:spcBef>
                          <a:spcPts val="0"/>
                        </a:spcBef>
                        <a:spcAft>
                          <a:spcPts val="0"/>
                        </a:spcAft>
                        <a:buNone/>
                      </a:pPr>
                      <a:r>
                        <a:rPr lang="en" sz="900" dirty="0"/>
                        <a:t>Total Attendance</a:t>
                      </a:r>
                      <a:endParaRPr sz="900" dirty="0"/>
                    </a:p>
                  </a:txBody>
                  <a:tcPr marL="91425" marR="91425" marT="91425" marB="91425">
                    <a:lnR w="9525" cap="flat" cmpd="sng" algn="ctr">
                      <a:solidFill>
                        <a:srgbClr val="9E9E9E"/>
                      </a:solidFill>
                      <a:prstDash val="solid"/>
                      <a:round/>
                      <a:headEnd type="none" w="sm" len="sm"/>
                      <a:tailEnd type="none" w="sm" len="sm"/>
                    </a:lnR>
                  </a:tcPr>
                </a:tc>
                <a:tc>
                  <a:txBody>
                    <a:bodyPr/>
                    <a:lstStyle/>
                    <a:p>
                      <a:pPr marL="0" lvl="0" indent="0" algn="l" rtl="0">
                        <a:spcBef>
                          <a:spcPts val="0"/>
                        </a:spcBef>
                        <a:spcAft>
                          <a:spcPts val="0"/>
                        </a:spcAft>
                        <a:buNone/>
                      </a:pPr>
                      <a:r>
                        <a:rPr lang="en" sz="900" dirty="0"/>
                        <a:t>2025</a:t>
                      </a:r>
                      <a:endParaRPr sz="900" dirty="0"/>
                    </a:p>
                  </a:txBody>
                  <a:tcPr marL="91425" marR="91425" marT="91425" marB="91425">
                    <a:lnL w="9525" cap="flat" cmpd="sng">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dirty="0"/>
                        <a:t>2157</a:t>
                      </a:r>
                      <a:endParaRPr sz="900" dirty="0"/>
                    </a:p>
                  </a:txBody>
                  <a:tcPr marL="91425" marR="91425" marT="91425" marB="91425">
                    <a:lnL w="9525" cap="flat" cmpd="sng" algn="ctr">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dirty="0"/>
                        <a:t>2211</a:t>
                      </a:r>
                      <a:endParaRPr sz="900" dirty="0"/>
                    </a:p>
                  </a:txBody>
                  <a:tcPr marL="91425" marR="91425" marT="91425" marB="91425">
                    <a:lnL w="9525" cap="flat" cmpd="sng" algn="ctr">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a:t>2222</a:t>
                      </a:r>
                      <a:endParaRPr sz="900"/>
                    </a:p>
                  </a:txBody>
                  <a:tcPr marL="91425" marR="91425" marT="91425" marB="91425">
                    <a:lnL w="9525" cap="flat" cmpd="sng" algn="ctr">
                      <a:solidFill>
                        <a:srgbClr val="9E9E9E"/>
                      </a:solidFill>
                      <a:prstDash val="solid"/>
                      <a:round/>
                      <a:headEnd type="none" w="sm" len="sm"/>
                      <a:tailEnd type="none" w="sm" len="sm"/>
                    </a:lnL>
                  </a:tcPr>
                </a:tc>
                <a:tc>
                  <a:txBody>
                    <a:bodyPr/>
                    <a:lstStyle/>
                    <a:p>
                      <a:pPr marL="0" lvl="0" indent="0" algn="l" rtl="0">
                        <a:spcBef>
                          <a:spcPts val="0"/>
                        </a:spcBef>
                        <a:spcAft>
                          <a:spcPts val="0"/>
                        </a:spcAft>
                        <a:buNone/>
                      </a:pPr>
                      <a:r>
                        <a:rPr lang="en" sz="900"/>
                        <a:t>2277</a:t>
                      </a:r>
                      <a:endParaRPr sz="900"/>
                    </a:p>
                  </a:txBody>
                  <a:tcPr marL="91425" marR="91425" marT="91425" marB="91425"/>
                </a:tc>
                <a:tc>
                  <a:txBody>
                    <a:bodyPr/>
                    <a:lstStyle/>
                    <a:p>
                      <a:pPr marL="0" lvl="0" indent="0" algn="l" rtl="0">
                        <a:spcBef>
                          <a:spcPts val="0"/>
                        </a:spcBef>
                        <a:spcAft>
                          <a:spcPts val="0"/>
                        </a:spcAft>
                        <a:buNone/>
                      </a:pPr>
                      <a:r>
                        <a:rPr lang="en" sz="900"/>
                        <a:t>2360</a:t>
                      </a:r>
                      <a:endParaRPr sz="900"/>
                    </a:p>
                  </a:txBody>
                  <a:tcPr marL="91425" marR="91425" marT="91425" marB="91425"/>
                </a:tc>
                <a:tc>
                  <a:txBody>
                    <a:bodyPr/>
                    <a:lstStyle/>
                    <a:p>
                      <a:pPr marL="0" lvl="0" indent="0" algn="l" rtl="0">
                        <a:spcBef>
                          <a:spcPts val="0"/>
                        </a:spcBef>
                        <a:spcAft>
                          <a:spcPts val="0"/>
                        </a:spcAft>
                        <a:buNone/>
                      </a:pPr>
                      <a:r>
                        <a:rPr lang="en" sz="900"/>
                        <a:t>2403</a:t>
                      </a:r>
                      <a:endParaRPr sz="900"/>
                    </a:p>
                  </a:txBody>
                  <a:tcPr marL="91425" marR="91425" marT="91425" marB="91425"/>
                </a:tc>
                <a:tc>
                  <a:txBody>
                    <a:bodyPr/>
                    <a:lstStyle/>
                    <a:p>
                      <a:pPr marL="0" lvl="0" indent="0" algn="l" rtl="0">
                        <a:spcBef>
                          <a:spcPts val="0"/>
                        </a:spcBef>
                        <a:spcAft>
                          <a:spcPts val="0"/>
                        </a:spcAft>
                        <a:buNone/>
                      </a:pPr>
                      <a:r>
                        <a:rPr lang="en" sz="900" dirty="0"/>
                        <a:t>2422</a:t>
                      </a:r>
                      <a:endParaRPr sz="900" dirty="0"/>
                    </a:p>
                  </a:txBody>
                  <a:tcPr marL="91425" marR="91425" marT="91425" marB="91425"/>
                </a:tc>
                <a:tc>
                  <a:txBody>
                    <a:bodyPr/>
                    <a:lstStyle/>
                    <a:p>
                      <a:pPr marL="0" lvl="0" indent="0" algn="l" rtl="0">
                        <a:spcBef>
                          <a:spcPts val="0"/>
                        </a:spcBef>
                        <a:spcAft>
                          <a:spcPts val="0"/>
                        </a:spcAft>
                        <a:buNone/>
                      </a:pPr>
                      <a:r>
                        <a:rPr lang="en" sz="900" dirty="0"/>
                        <a:t>2499</a:t>
                      </a:r>
                      <a:endParaRPr sz="900" dirty="0"/>
                    </a:p>
                  </a:txBody>
                  <a:tcPr marL="91425" marR="91425" marT="91425" marB="91425"/>
                </a:tc>
                <a:tc>
                  <a:txBody>
                    <a:bodyPr/>
                    <a:lstStyle/>
                    <a:p>
                      <a:pPr marL="0" lvl="0" indent="0" algn="l" rtl="0">
                        <a:spcBef>
                          <a:spcPts val="0"/>
                        </a:spcBef>
                        <a:spcAft>
                          <a:spcPts val="0"/>
                        </a:spcAft>
                        <a:buNone/>
                      </a:pPr>
                      <a:r>
                        <a:rPr lang="en" sz="900" dirty="0"/>
                        <a:t>2503</a:t>
                      </a:r>
                      <a:endParaRPr sz="900" dirty="0"/>
                    </a:p>
                  </a:txBody>
                  <a:tcPr marL="91425" marR="91425" marT="91425" marB="91425"/>
                </a:tc>
                <a:extLst>
                  <a:ext uri="{0D108BD9-81ED-4DB2-BD59-A6C34878D82A}">
                    <a16:rowId xmlns:a16="http://schemas.microsoft.com/office/drawing/2014/main" val="10005"/>
                  </a:ext>
                </a:extLst>
              </a:tr>
              <a:tr h="455380">
                <a:tc>
                  <a:txBody>
                    <a:bodyPr/>
                    <a:lstStyle/>
                    <a:p>
                      <a:pPr marL="0" lvl="0" indent="0" algn="l" rtl="0">
                        <a:spcBef>
                          <a:spcPts val="0"/>
                        </a:spcBef>
                        <a:spcAft>
                          <a:spcPts val="0"/>
                        </a:spcAft>
                        <a:buNone/>
                      </a:pPr>
                      <a:r>
                        <a:rPr lang="en" sz="900" dirty="0"/>
                        <a:t>Percentage Impact</a:t>
                      </a:r>
                      <a:endParaRPr sz="900" dirty="0"/>
                    </a:p>
                  </a:txBody>
                  <a:tcPr marL="91425" marR="91425" marT="91425" marB="91425">
                    <a:lnR w="9525" cap="flat" cmpd="sng" algn="ctr">
                      <a:solidFill>
                        <a:srgbClr val="9E9E9E"/>
                      </a:solidFill>
                      <a:prstDash val="solid"/>
                      <a:round/>
                      <a:headEnd type="none" w="sm" len="sm"/>
                      <a:tailEnd type="none" w="sm" len="sm"/>
                    </a:lnR>
                  </a:tcPr>
                </a:tc>
                <a:tc>
                  <a:txBody>
                    <a:bodyPr/>
                    <a:lstStyle/>
                    <a:p>
                      <a:pPr marL="0" lvl="0" indent="0" algn="l" rtl="0">
                        <a:spcBef>
                          <a:spcPts val="0"/>
                        </a:spcBef>
                        <a:spcAft>
                          <a:spcPts val="0"/>
                        </a:spcAft>
                        <a:buNone/>
                      </a:pPr>
                      <a:r>
                        <a:rPr lang="en" sz="900" dirty="0"/>
                        <a:t>10.22%</a:t>
                      </a:r>
                      <a:endParaRPr sz="900" dirty="0"/>
                    </a:p>
                  </a:txBody>
                  <a:tcPr marL="91425" marR="91425" marT="91425" marB="91425">
                    <a:lnL w="9525" cap="flat" cmpd="sng">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dirty="0"/>
                        <a:t>9.41%</a:t>
                      </a:r>
                      <a:endParaRPr sz="900" dirty="0"/>
                    </a:p>
                  </a:txBody>
                  <a:tcPr marL="91425" marR="91425" marT="91425" marB="91425">
                    <a:lnL w="9525" cap="flat" cmpd="sng" algn="ctr">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dirty="0"/>
                        <a:t>9.95%</a:t>
                      </a:r>
                      <a:endParaRPr sz="900" dirty="0"/>
                    </a:p>
                  </a:txBody>
                  <a:tcPr marL="91425" marR="91425" marT="91425" marB="91425">
                    <a:lnL w="9525" cap="flat" cmpd="sng" algn="ctr">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lgn="ctr">
                      <a:solidFill>
                        <a:srgbClr val="9E9E9E"/>
                      </a:solidFill>
                      <a:prstDash val="solid"/>
                      <a:round/>
                      <a:headEnd type="none" w="sm" len="sm"/>
                      <a:tailEnd type="none" w="sm" len="sm"/>
                    </a:lnT>
                    <a:lnB w="9525" cap="flat" cmpd="sng" algn="ctr">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a:t>8.37%</a:t>
                      </a:r>
                      <a:endParaRPr sz="900"/>
                    </a:p>
                  </a:txBody>
                  <a:tcPr marL="91425" marR="91425" marT="91425" marB="91425">
                    <a:lnL w="9525" cap="flat" cmpd="sng" algn="ctr">
                      <a:solidFill>
                        <a:srgbClr val="9E9E9E"/>
                      </a:solidFill>
                      <a:prstDash val="solid"/>
                      <a:round/>
                      <a:headEnd type="none" w="sm" len="sm"/>
                      <a:tailEnd type="none" w="sm" len="sm"/>
                    </a:lnL>
                  </a:tcPr>
                </a:tc>
                <a:tc>
                  <a:txBody>
                    <a:bodyPr/>
                    <a:lstStyle/>
                    <a:p>
                      <a:pPr marL="0" lvl="0" indent="0" algn="l" rtl="0">
                        <a:spcBef>
                          <a:spcPts val="0"/>
                        </a:spcBef>
                        <a:spcAft>
                          <a:spcPts val="0"/>
                        </a:spcAft>
                        <a:buNone/>
                      </a:pPr>
                      <a:r>
                        <a:rPr lang="en" sz="900"/>
                        <a:t>9.97%</a:t>
                      </a:r>
                      <a:endParaRPr sz="900"/>
                    </a:p>
                  </a:txBody>
                  <a:tcPr marL="91425" marR="91425" marT="91425" marB="91425"/>
                </a:tc>
                <a:tc>
                  <a:txBody>
                    <a:bodyPr/>
                    <a:lstStyle/>
                    <a:p>
                      <a:pPr marL="0" lvl="0" indent="0" algn="l" rtl="0">
                        <a:spcBef>
                          <a:spcPts val="0"/>
                        </a:spcBef>
                        <a:spcAft>
                          <a:spcPts val="0"/>
                        </a:spcAft>
                        <a:buNone/>
                      </a:pPr>
                      <a:r>
                        <a:rPr lang="en" sz="900"/>
                        <a:t>10.04%</a:t>
                      </a:r>
                      <a:endParaRPr sz="900"/>
                    </a:p>
                  </a:txBody>
                  <a:tcPr marL="91425" marR="91425" marT="91425" marB="91425"/>
                </a:tc>
                <a:tc>
                  <a:txBody>
                    <a:bodyPr/>
                    <a:lstStyle/>
                    <a:p>
                      <a:pPr marL="0" lvl="0" indent="0" algn="l" rtl="0">
                        <a:spcBef>
                          <a:spcPts val="0"/>
                        </a:spcBef>
                        <a:spcAft>
                          <a:spcPts val="0"/>
                        </a:spcAft>
                        <a:buNone/>
                      </a:pPr>
                      <a:r>
                        <a:rPr lang="en" sz="900"/>
                        <a:t>9.61%</a:t>
                      </a:r>
                      <a:endParaRPr sz="900"/>
                    </a:p>
                  </a:txBody>
                  <a:tcPr marL="91425" marR="91425" marT="91425" marB="91425"/>
                </a:tc>
                <a:tc>
                  <a:txBody>
                    <a:bodyPr/>
                    <a:lstStyle/>
                    <a:p>
                      <a:pPr marL="0" lvl="0" indent="0" algn="l" rtl="0">
                        <a:spcBef>
                          <a:spcPts val="0"/>
                        </a:spcBef>
                        <a:spcAft>
                          <a:spcPts val="0"/>
                        </a:spcAft>
                        <a:buNone/>
                      </a:pPr>
                      <a:r>
                        <a:rPr lang="en" sz="900" dirty="0"/>
                        <a:t>9.62%</a:t>
                      </a:r>
                      <a:endParaRPr sz="900" dirty="0"/>
                    </a:p>
                  </a:txBody>
                  <a:tcPr marL="91425" marR="91425" marT="91425" marB="91425"/>
                </a:tc>
                <a:tc>
                  <a:txBody>
                    <a:bodyPr/>
                    <a:lstStyle/>
                    <a:p>
                      <a:pPr marL="0" lvl="0" indent="0" algn="l" rtl="0">
                        <a:spcBef>
                          <a:spcPts val="0"/>
                        </a:spcBef>
                        <a:spcAft>
                          <a:spcPts val="0"/>
                        </a:spcAft>
                        <a:buNone/>
                      </a:pPr>
                      <a:r>
                        <a:rPr lang="en" sz="900" dirty="0"/>
                        <a:t>9.68%</a:t>
                      </a:r>
                      <a:endParaRPr sz="900" dirty="0"/>
                    </a:p>
                  </a:txBody>
                  <a:tcPr marL="91425" marR="91425" marT="91425" marB="91425"/>
                </a:tc>
                <a:tc>
                  <a:txBody>
                    <a:bodyPr/>
                    <a:lstStyle/>
                    <a:p>
                      <a:pPr marL="0" lvl="0" indent="0" algn="l" rtl="0">
                        <a:spcBef>
                          <a:spcPts val="0"/>
                        </a:spcBef>
                        <a:spcAft>
                          <a:spcPts val="0"/>
                        </a:spcAft>
                        <a:buNone/>
                      </a:pPr>
                      <a:r>
                        <a:rPr lang="en" sz="900" dirty="0"/>
                        <a:t>10.23%</a:t>
                      </a:r>
                      <a:endParaRPr sz="900" dirty="0"/>
                    </a:p>
                  </a:txBody>
                  <a:tcPr marL="91425" marR="91425" marT="91425" marB="91425"/>
                </a:tc>
                <a:extLst>
                  <a:ext uri="{0D108BD9-81ED-4DB2-BD59-A6C34878D82A}">
                    <a16:rowId xmlns:a16="http://schemas.microsoft.com/office/drawing/2014/main" val="10006"/>
                  </a:ext>
                </a:extLst>
              </a:tr>
              <a:tr h="455380">
                <a:tc>
                  <a:txBody>
                    <a:bodyPr/>
                    <a:lstStyle/>
                    <a:p>
                      <a:pPr marL="0" lvl="0" indent="0" algn="l" rtl="0">
                        <a:spcBef>
                          <a:spcPts val="0"/>
                        </a:spcBef>
                        <a:spcAft>
                          <a:spcPts val="0"/>
                        </a:spcAft>
                        <a:buNone/>
                      </a:pPr>
                      <a:r>
                        <a:rPr lang="en" sz="900" dirty="0"/>
                        <a:t>Revenue Received</a:t>
                      </a:r>
                      <a:endParaRPr sz="900" dirty="0"/>
                    </a:p>
                  </a:txBody>
                  <a:tcPr marL="91425" marR="91425" marT="91425" marB="91425">
                    <a:lnR w="9525" cap="flat" cmpd="sng" algn="ctr">
                      <a:solidFill>
                        <a:srgbClr val="9E9E9E"/>
                      </a:solidFill>
                      <a:prstDash val="solid"/>
                      <a:round/>
                      <a:headEnd type="none" w="sm" len="sm"/>
                      <a:tailEnd type="none" w="sm" len="sm"/>
                    </a:lnR>
                  </a:tcPr>
                </a:tc>
                <a:tc>
                  <a:txBody>
                    <a:bodyPr/>
                    <a:lstStyle/>
                    <a:p>
                      <a:pPr marL="0" lvl="0" indent="0" algn="l" rtl="0">
                        <a:spcBef>
                          <a:spcPts val="0"/>
                        </a:spcBef>
                        <a:spcAft>
                          <a:spcPts val="0"/>
                        </a:spcAft>
                        <a:buNone/>
                      </a:pPr>
                      <a:r>
                        <a:rPr lang="en" sz="900" dirty="0"/>
                        <a:t>$257,590</a:t>
                      </a:r>
                      <a:endParaRPr sz="900" dirty="0"/>
                    </a:p>
                  </a:txBody>
                  <a:tcPr marL="91425" marR="91425" marT="91425" marB="91425">
                    <a:lnL w="9525" cap="flat" cmpd="sng">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lgn="ctr">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dirty="0"/>
                        <a:t>$298,678</a:t>
                      </a:r>
                      <a:endParaRPr sz="900" dirty="0"/>
                    </a:p>
                  </a:txBody>
                  <a:tcPr marL="91425" marR="91425" marT="91425" marB="91425">
                    <a:lnL w="9525" cap="flat" cmpd="sng" algn="ctr">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lgn="ctr">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dirty="0"/>
                        <a:t>$369,708</a:t>
                      </a:r>
                      <a:endParaRPr sz="900" dirty="0"/>
                    </a:p>
                  </a:txBody>
                  <a:tcPr marL="91425" marR="91425" marT="91425" marB="91425">
                    <a:lnL w="9525" cap="flat" cmpd="sng" algn="ctr">
                      <a:solidFill>
                        <a:srgbClr val="9E9E9E"/>
                      </a:solidFill>
                      <a:prstDash val="solid"/>
                      <a:round/>
                      <a:headEnd type="none" w="sm" len="sm"/>
                      <a:tailEnd type="none" w="sm" len="sm"/>
                    </a:lnL>
                    <a:lnR w="9525" cap="flat" cmpd="sng" algn="ctr">
                      <a:solidFill>
                        <a:srgbClr val="9E9E9E"/>
                      </a:solidFill>
                      <a:prstDash val="solid"/>
                      <a:round/>
                      <a:headEnd type="none" w="sm" len="sm"/>
                      <a:tailEnd type="none" w="sm" len="sm"/>
                    </a:lnR>
                    <a:lnT w="9525" cap="flat" cmpd="sng" algn="ctr">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900" dirty="0"/>
                        <a:t>$348,697</a:t>
                      </a:r>
                      <a:endParaRPr sz="900" dirty="0"/>
                    </a:p>
                  </a:txBody>
                  <a:tcPr marL="91425" marR="91425" marT="91425" marB="91425">
                    <a:lnL w="9525" cap="flat" cmpd="sng" algn="ctr">
                      <a:solidFill>
                        <a:srgbClr val="9E9E9E"/>
                      </a:solidFill>
                      <a:prstDash val="solid"/>
                      <a:round/>
                      <a:headEnd type="none" w="sm" len="sm"/>
                      <a:tailEnd type="none" w="sm" len="sm"/>
                    </a:lnL>
                  </a:tcPr>
                </a:tc>
                <a:tc>
                  <a:txBody>
                    <a:bodyPr/>
                    <a:lstStyle/>
                    <a:p>
                      <a:pPr marL="0" lvl="0" indent="0" algn="l" rtl="0">
                        <a:spcBef>
                          <a:spcPts val="0"/>
                        </a:spcBef>
                        <a:spcAft>
                          <a:spcPts val="0"/>
                        </a:spcAft>
                        <a:buNone/>
                      </a:pPr>
                      <a:r>
                        <a:rPr lang="en" sz="900" dirty="0"/>
                        <a:t>$284,729</a:t>
                      </a:r>
                      <a:endParaRPr sz="900" dirty="0"/>
                    </a:p>
                  </a:txBody>
                  <a:tcPr marL="91425" marR="91425" marT="91425" marB="91425"/>
                </a:tc>
                <a:tc>
                  <a:txBody>
                    <a:bodyPr/>
                    <a:lstStyle/>
                    <a:p>
                      <a:pPr marL="0" lvl="0" indent="0" algn="l" rtl="0">
                        <a:spcBef>
                          <a:spcPts val="0"/>
                        </a:spcBef>
                        <a:spcAft>
                          <a:spcPts val="0"/>
                        </a:spcAft>
                        <a:buNone/>
                      </a:pPr>
                      <a:r>
                        <a:rPr lang="en" sz="900" dirty="0"/>
                        <a:t>$271,642</a:t>
                      </a:r>
                      <a:endParaRPr sz="900" dirty="0"/>
                    </a:p>
                  </a:txBody>
                  <a:tcPr marL="91425" marR="91425" marT="91425" marB="91425"/>
                </a:tc>
                <a:tc>
                  <a:txBody>
                    <a:bodyPr/>
                    <a:lstStyle/>
                    <a:p>
                      <a:pPr marL="0" lvl="0" indent="0" algn="l" rtl="0">
                        <a:spcBef>
                          <a:spcPts val="0"/>
                        </a:spcBef>
                        <a:spcAft>
                          <a:spcPts val="0"/>
                        </a:spcAft>
                        <a:buNone/>
                      </a:pPr>
                      <a:r>
                        <a:rPr lang="en" sz="900" dirty="0"/>
                        <a:t>$284,311</a:t>
                      </a:r>
                      <a:endParaRPr sz="900" dirty="0"/>
                    </a:p>
                  </a:txBody>
                  <a:tcPr marL="91425" marR="91425" marT="91425" marB="91425"/>
                </a:tc>
                <a:tc>
                  <a:txBody>
                    <a:bodyPr/>
                    <a:lstStyle/>
                    <a:p>
                      <a:pPr marL="0" lvl="0" indent="0" algn="l" rtl="0">
                        <a:spcBef>
                          <a:spcPts val="0"/>
                        </a:spcBef>
                        <a:spcAft>
                          <a:spcPts val="0"/>
                        </a:spcAft>
                        <a:buNone/>
                      </a:pPr>
                      <a:r>
                        <a:rPr lang="en" sz="900" dirty="0"/>
                        <a:t>$304,661</a:t>
                      </a:r>
                      <a:endParaRPr sz="900" dirty="0"/>
                    </a:p>
                  </a:txBody>
                  <a:tcPr marL="91425" marR="91425" marT="91425" marB="91425"/>
                </a:tc>
                <a:tc>
                  <a:txBody>
                    <a:bodyPr/>
                    <a:lstStyle/>
                    <a:p>
                      <a:pPr marL="0" lvl="0" indent="0" algn="l" rtl="0">
                        <a:spcBef>
                          <a:spcPts val="0"/>
                        </a:spcBef>
                        <a:spcAft>
                          <a:spcPts val="0"/>
                        </a:spcAft>
                        <a:buNone/>
                      </a:pPr>
                      <a:r>
                        <a:rPr lang="en" sz="900" dirty="0"/>
                        <a:t>$280,389</a:t>
                      </a:r>
                      <a:endParaRPr sz="900" dirty="0"/>
                    </a:p>
                  </a:txBody>
                  <a:tcPr marL="91425" marR="91425" marT="91425" marB="91425"/>
                </a:tc>
                <a:tc>
                  <a:txBody>
                    <a:bodyPr/>
                    <a:lstStyle/>
                    <a:p>
                      <a:pPr marL="0" lvl="0" indent="0" algn="l" rtl="0">
                        <a:spcBef>
                          <a:spcPts val="0"/>
                        </a:spcBef>
                        <a:spcAft>
                          <a:spcPts val="0"/>
                        </a:spcAft>
                        <a:buNone/>
                      </a:pPr>
                      <a:r>
                        <a:rPr lang="en" sz="900" dirty="0"/>
                        <a:t>$381,266</a:t>
                      </a:r>
                      <a:endParaRPr sz="900" dirty="0"/>
                    </a:p>
                  </a:txBody>
                  <a:tcPr marL="91425" marR="91425" marT="91425" marB="91425"/>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9"/>
                                        </p:tgtEl>
                                        <p:attrNameLst>
                                          <p:attrName>style.visibility</p:attrName>
                                        </p:attrNameLst>
                                      </p:cBhvr>
                                      <p:to>
                                        <p:strVal val="visible"/>
                                      </p:to>
                                    </p:set>
                                    <p:anim calcmode="lin" valueType="num">
                                      <p:cBhvr additive="base">
                                        <p:cTn id="7" dur="1000"/>
                                        <p:tgtEl>
                                          <p:spTgt spid="79"/>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7"/>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Attendance</a:t>
            </a:r>
            <a:endParaRPr/>
          </a:p>
        </p:txBody>
      </p:sp>
      <p:sp>
        <p:nvSpPr>
          <p:cNvPr id="85" name="Google Shape;85;p17"/>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Attendance Rate for students</a:t>
            </a:r>
            <a:endParaRPr/>
          </a:p>
          <a:p>
            <a:pPr marL="0" lvl="0" indent="0" algn="l" rtl="0">
              <a:spcBef>
                <a:spcPts val="1600"/>
              </a:spcBef>
              <a:spcAft>
                <a:spcPts val="1600"/>
              </a:spcAft>
              <a:buNone/>
            </a:pPr>
            <a:endParaRPr/>
          </a:p>
        </p:txBody>
      </p:sp>
      <p:graphicFrame>
        <p:nvGraphicFramePr>
          <p:cNvPr id="86" name="Google Shape;86;p17"/>
          <p:cNvGraphicFramePr/>
          <p:nvPr>
            <p:extLst>
              <p:ext uri="{D42A27DB-BD31-4B8C-83A1-F6EECF244321}">
                <p14:modId xmlns:p14="http://schemas.microsoft.com/office/powerpoint/2010/main" val="2352343692"/>
              </p:ext>
            </p:extLst>
          </p:nvPr>
        </p:nvGraphicFramePr>
        <p:xfrm>
          <a:off x="952500" y="1809750"/>
          <a:ext cx="7239000" cy="2438280"/>
        </p:xfrm>
        <a:graphic>
          <a:graphicData uri="http://schemas.openxmlformats.org/drawingml/2006/table">
            <a:tbl>
              <a:tblPr>
                <a:noFill/>
                <a:tableStyleId>{7A108117-AAE1-4E8E-95F6-640249F32A8B}</a:tableStyleId>
              </a:tblPr>
              <a:tblGrid>
                <a:gridCol w="1809750">
                  <a:extLst>
                    <a:ext uri="{9D8B030D-6E8A-4147-A177-3AD203B41FA5}">
                      <a16:colId xmlns:a16="http://schemas.microsoft.com/office/drawing/2014/main" val="20000"/>
                    </a:ext>
                  </a:extLst>
                </a:gridCol>
                <a:gridCol w="1931775">
                  <a:extLst>
                    <a:ext uri="{9D8B030D-6E8A-4147-A177-3AD203B41FA5}">
                      <a16:colId xmlns:a16="http://schemas.microsoft.com/office/drawing/2014/main" val="20001"/>
                    </a:ext>
                  </a:extLst>
                </a:gridCol>
                <a:gridCol w="1687725">
                  <a:extLst>
                    <a:ext uri="{9D8B030D-6E8A-4147-A177-3AD203B41FA5}">
                      <a16:colId xmlns:a16="http://schemas.microsoft.com/office/drawing/2014/main" val="20002"/>
                    </a:ext>
                  </a:extLst>
                </a:gridCol>
                <a:gridCol w="1809750">
                  <a:extLst>
                    <a:ext uri="{9D8B030D-6E8A-4147-A177-3AD203B41FA5}">
                      <a16:colId xmlns:a16="http://schemas.microsoft.com/office/drawing/2014/main" val="20003"/>
                    </a:ext>
                  </a:extLst>
                </a:gridCol>
              </a:tblGrid>
              <a:tr h="381000">
                <a:tc>
                  <a:txBody>
                    <a:bodyPr/>
                    <a:lstStyle/>
                    <a:p>
                      <a:pPr marL="0" lvl="0" indent="0" algn="l" rtl="0">
                        <a:spcBef>
                          <a:spcPts val="0"/>
                        </a:spcBef>
                        <a:spcAft>
                          <a:spcPts val="0"/>
                        </a:spcAft>
                        <a:buNone/>
                      </a:pPr>
                      <a:r>
                        <a:rPr lang="en"/>
                        <a:t>School</a:t>
                      </a:r>
                      <a:endParaRPr/>
                    </a:p>
                  </a:txBody>
                  <a:tcPr marL="91425" marR="91425" marT="91425" marB="91425"/>
                </a:tc>
                <a:tc>
                  <a:txBody>
                    <a:bodyPr/>
                    <a:lstStyle/>
                    <a:p>
                      <a:pPr marL="0" lvl="0" indent="0" algn="l" rtl="0">
                        <a:spcBef>
                          <a:spcPts val="0"/>
                        </a:spcBef>
                        <a:spcAft>
                          <a:spcPts val="0"/>
                        </a:spcAft>
                        <a:buNone/>
                      </a:pPr>
                      <a:r>
                        <a:rPr lang="en"/>
                        <a:t>Percentage of Native American Students</a:t>
                      </a:r>
                      <a:endParaRPr/>
                    </a:p>
                  </a:txBody>
                  <a:tcPr marL="91425" marR="91425" marT="91425" marB="91425"/>
                </a:tc>
                <a:tc>
                  <a:txBody>
                    <a:bodyPr/>
                    <a:lstStyle/>
                    <a:p>
                      <a:pPr marL="0" lvl="0" indent="0" algn="l" rtl="0">
                        <a:spcBef>
                          <a:spcPts val="0"/>
                        </a:spcBef>
                        <a:spcAft>
                          <a:spcPts val="0"/>
                        </a:spcAft>
                        <a:buNone/>
                      </a:pPr>
                      <a:r>
                        <a:rPr lang="en"/>
                        <a:t>Percentage of White Students</a:t>
                      </a:r>
                      <a:endParaRPr/>
                    </a:p>
                  </a:txBody>
                  <a:tcPr marL="91425" marR="91425" marT="91425" marB="91425"/>
                </a:tc>
                <a:tc>
                  <a:txBody>
                    <a:bodyPr/>
                    <a:lstStyle/>
                    <a:p>
                      <a:pPr marL="0" lvl="0" indent="0" algn="l" rtl="0">
                        <a:spcBef>
                          <a:spcPts val="0"/>
                        </a:spcBef>
                        <a:spcAft>
                          <a:spcPts val="0"/>
                        </a:spcAft>
                        <a:buNone/>
                      </a:pPr>
                      <a:r>
                        <a:rPr lang="en"/>
                        <a:t>Total Percentage in School</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a:t>Rock Ledge Elementary</a:t>
                      </a:r>
                      <a:endParaRPr/>
                    </a:p>
                  </a:txBody>
                  <a:tcPr marL="91425" marR="91425" marT="91425" marB="91425"/>
                </a:tc>
                <a:tc>
                  <a:txBody>
                    <a:bodyPr/>
                    <a:lstStyle/>
                    <a:p>
                      <a:pPr marL="0" lvl="0" indent="0" algn="l" rtl="0">
                        <a:spcBef>
                          <a:spcPts val="0"/>
                        </a:spcBef>
                        <a:spcAft>
                          <a:spcPts val="0"/>
                        </a:spcAft>
                        <a:buNone/>
                      </a:pPr>
                      <a:r>
                        <a:rPr lang="en" dirty="0"/>
                        <a:t>92.2%</a:t>
                      </a:r>
                      <a:endParaRPr dirty="0"/>
                    </a:p>
                  </a:txBody>
                  <a:tcPr marL="91425" marR="91425" marT="91425" marB="91425"/>
                </a:tc>
                <a:tc>
                  <a:txBody>
                    <a:bodyPr/>
                    <a:lstStyle/>
                    <a:p>
                      <a:pPr marL="0" lvl="0" indent="0" algn="l" rtl="0">
                        <a:spcBef>
                          <a:spcPts val="0"/>
                        </a:spcBef>
                        <a:spcAft>
                          <a:spcPts val="0"/>
                        </a:spcAft>
                        <a:buNone/>
                      </a:pPr>
                      <a:r>
                        <a:rPr lang="en" dirty="0"/>
                        <a:t>95.0%</a:t>
                      </a:r>
                      <a:endParaRPr dirty="0"/>
                    </a:p>
                  </a:txBody>
                  <a:tcPr marL="91425" marR="91425" marT="91425" marB="91425"/>
                </a:tc>
                <a:tc>
                  <a:txBody>
                    <a:bodyPr/>
                    <a:lstStyle/>
                    <a:p>
                      <a:pPr marL="0" lvl="0" indent="0" algn="l" rtl="0">
                        <a:spcBef>
                          <a:spcPts val="0"/>
                        </a:spcBef>
                        <a:spcAft>
                          <a:spcPts val="0"/>
                        </a:spcAft>
                        <a:buNone/>
                      </a:pPr>
                      <a:r>
                        <a:rPr lang="en" dirty="0"/>
                        <a:t>93.9%</a:t>
                      </a: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a:t>Seymour Middle School</a:t>
                      </a:r>
                      <a:endParaRPr/>
                    </a:p>
                  </a:txBody>
                  <a:tcPr marL="91425" marR="91425" marT="91425" marB="91425"/>
                </a:tc>
                <a:tc>
                  <a:txBody>
                    <a:bodyPr/>
                    <a:lstStyle/>
                    <a:p>
                      <a:pPr marL="0" lvl="0" indent="0" algn="l" rtl="0">
                        <a:spcBef>
                          <a:spcPts val="0"/>
                        </a:spcBef>
                        <a:spcAft>
                          <a:spcPts val="0"/>
                        </a:spcAft>
                        <a:buNone/>
                      </a:pPr>
                      <a:r>
                        <a:rPr lang="en" dirty="0"/>
                        <a:t>92.1%</a:t>
                      </a:r>
                      <a:endParaRPr dirty="0"/>
                    </a:p>
                  </a:txBody>
                  <a:tcPr marL="91425" marR="91425" marT="91425" marB="91425"/>
                </a:tc>
                <a:tc>
                  <a:txBody>
                    <a:bodyPr/>
                    <a:lstStyle/>
                    <a:p>
                      <a:pPr marL="0" lvl="0" indent="0" algn="l" rtl="0">
                        <a:spcBef>
                          <a:spcPts val="0"/>
                        </a:spcBef>
                        <a:spcAft>
                          <a:spcPts val="0"/>
                        </a:spcAft>
                        <a:buNone/>
                      </a:pPr>
                      <a:r>
                        <a:rPr lang="en" dirty="0"/>
                        <a:t>94.9%</a:t>
                      </a:r>
                      <a:endParaRPr dirty="0"/>
                    </a:p>
                  </a:txBody>
                  <a:tcPr marL="91425" marR="91425" marT="91425" marB="91425"/>
                </a:tc>
                <a:tc>
                  <a:txBody>
                    <a:bodyPr/>
                    <a:lstStyle/>
                    <a:p>
                      <a:pPr marL="0" lvl="0" indent="0" algn="l" rtl="0">
                        <a:spcBef>
                          <a:spcPts val="0"/>
                        </a:spcBef>
                        <a:spcAft>
                          <a:spcPts val="0"/>
                        </a:spcAft>
                        <a:buNone/>
                      </a:pPr>
                      <a:r>
                        <a:rPr lang="en" dirty="0"/>
                        <a:t>93.0%</a:t>
                      </a:r>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a:t>Seymour High School</a:t>
                      </a:r>
                      <a:endParaRPr/>
                    </a:p>
                  </a:txBody>
                  <a:tcPr marL="91425" marR="91425" marT="91425" marB="91425"/>
                </a:tc>
                <a:tc>
                  <a:txBody>
                    <a:bodyPr/>
                    <a:lstStyle/>
                    <a:p>
                      <a:pPr marL="0" lvl="0" indent="0" algn="l" rtl="0">
                        <a:spcBef>
                          <a:spcPts val="0"/>
                        </a:spcBef>
                        <a:spcAft>
                          <a:spcPts val="0"/>
                        </a:spcAft>
                        <a:buNone/>
                      </a:pPr>
                      <a:r>
                        <a:rPr lang="en" dirty="0"/>
                        <a:t>83.1%</a:t>
                      </a:r>
                      <a:endParaRPr dirty="0"/>
                    </a:p>
                  </a:txBody>
                  <a:tcPr marL="91425" marR="91425" marT="91425" marB="91425"/>
                </a:tc>
                <a:tc>
                  <a:txBody>
                    <a:bodyPr/>
                    <a:lstStyle/>
                    <a:p>
                      <a:pPr marL="0" lvl="0" indent="0" algn="l" rtl="0">
                        <a:spcBef>
                          <a:spcPts val="0"/>
                        </a:spcBef>
                        <a:spcAft>
                          <a:spcPts val="0"/>
                        </a:spcAft>
                        <a:buNone/>
                      </a:pPr>
                      <a:r>
                        <a:rPr lang="en" dirty="0"/>
                        <a:t>88.9%</a:t>
                      </a:r>
                      <a:endParaRPr dirty="0"/>
                    </a:p>
                  </a:txBody>
                  <a:tcPr marL="91425" marR="91425" marT="91425" marB="91425"/>
                </a:tc>
                <a:tc>
                  <a:txBody>
                    <a:bodyPr/>
                    <a:lstStyle/>
                    <a:p>
                      <a:pPr marL="0" lvl="0" indent="0" algn="l" rtl="0">
                        <a:spcBef>
                          <a:spcPts val="0"/>
                        </a:spcBef>
                        <a:spcAft>
                          <a:spcPts val="0"/>
                        </a:spcAft>
                        <a:buNone/>
                      </a:pPr>
                      <a:r>
                        <a:rPr lang="en" dirty="0"/>
                        <a:t>86.5%</a:t>
                      </a:r>
                    </a:p>
                  </a:txBody>
                  <a:tcPr marL="91425" marR="91425" marT="91425" marB="91425"/>
                </a:tc>
                <a:extLst>
                  <a:ext uri="{0D108BD9-81ED-4DB2-BD59-A6C34878D82A}">
                    <a16:rowId xmlns:a16="http://schemas.microsoft.com/office/drawing/2014/main" val="10003"/>
                  </a:ext>
                </a:extLst>
              </a:tr>
            </a:tbl>
          </a:graphicData>
        </a:graphic>
      </p:graphicFrame>
      <p:pic>
        <p:nvPicPr>
          <p:cNvPr id="87" name="Google Shape;87;p17"/>
          <p:cNvPicPr preferRelativeResize="0"/>
          <p:nvPr/>
        </p:nvPicPr>
        <p:blipFill>
          <a:blip r:embed="rId3">
            <a:alphaModFix/>
          </a:blip>
          <a:stretch>
            <a:fillRect/>
          </a:stretch>
        </p:blipFill>
        <p:spPr>
          <a:xfrm>
            <a:off x="5775400" y="0"/>
            <a:ext cx="2416109" cy="180975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6"/>
                                        </p:tgtEl>
                                        <p:attrNameLst>
                                          <p:attrName>style.visibility</p:attrName>
                                        </p:attrNameLst>
                                      </p:cBhvr>
                                      <p:to>
                                        <p:strVal val="visible"/>
                                      </p:to>
                                    </p:set>
                                    <p:anim calcmode="lin" valueType="num">
                                      <p:cBhvr additive="base">
                                        <p:cTn id="7" dur="1000"/>
                                        <p:tgtEl>
                                          <p:spTgt spid="86"/>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8"/>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Discipline</a:t>
            </a:r>
            <a:endParaRPr/>
          </a:p>
        </p:txBody>
      </p:sp>
      <p:sp>
        <p:nvSpPr>
          <p:cNvPr id="93" name="Google Shape;93;p18"/>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Students who were suspended/expelled</a:t>
            </a:r>
            <a:endParaRPr/>
          </a:p>
          <a:p>
            <a:pPr marL="0" lvl="0" indent="0" algn="l" rtl="0">
              <a:spcBef>
                <a:spcPts val="1600"/>
              </a:spcBef>
              <a:spcAft>
                <a:spcPts val="1600"/>
              </a:spcAft>
              <a:buNone/>
            </a:pPr>
            <a:endParaRPr/>
          </a:p>
        </p:txBody>
      </p:sp>
      <p:graphicFrame>
        <p:nvGraphicFramePr>
          <p:cNvPr id="94" name="Google Shape;94;p18"/>
          <p:cNvGraphicFramePr/>
          <p:nvPr>
            <p:extLst>
              <p:ext uri="{D42A27DB-BD31-4B8C-83A1-F6EECF244321}">
                <p14:modId xmlns:p14="http://schemas.microsoft.com/office/powerpoint/2010/main" val="3408403638"/>
              </p:ext>
            </p:extLst>
          </p:nvPr>
        </p:nvGraphicFramePr>
        <p:xfrm>
          <a:off x="952500" y="1809750"/>
          <a:ext cx="7239000" cy="2438280"/>
        </p:xfrm>
        <a:graphic>
          <a:graphicData uri="http://schemas.openxmlformats.org/drawingml/2006/table">
            <a:tbl>
              <a:tblPr>
                <a:noFill/>
                <a:tableStyleId>{7A108117-AAE1-4E8E-95F6-640249F32A8B}</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gridCol w="1809750">
                  <a:extLst>
                    <a:ext uri="{9D8B030D-6E8A-4147-A177-3AD203B41FA5}">
                      <a16:colId xmlns:a16="http://schemas.microsoft.com/office/drawing/2014/main" val="20003"/>
                    </a:ext>
                  </a:extLst>
                </a:gridCol>
              </a:tblGrid>
              <a:tr h="381000">
                <a:tc>
                  <a:txBody>
                    <a:bodyPr/>
                    <a:lstStyle/>
                    <a:p>
                      <a:pPr marL="0" lvl="0" indent="0" algn="l" rtl="0">
                        <a:spcBef>
                          <a:spcPts val="0"/>
                        </a:spcBef>
                        <a:spcAft>
                          <a:spcPts val="0"/>
                        </a:spcAft>
                        <a:buNone/>
                      </a:pPr>
                      <a:r>
                        <a:rPr lang="en"/>
                        <a:t>School</a:t>
                      </a:r>
                      <a:endParaRPr/>
                    </a:p>
                  </a:txBody>
                  <a:tcPr marL="91425" marR="91425" marT="91425" marB="91425"/>
                </a:tc>
                <a:tc>
                  <a:txBody>
                    <a:bodyPr/>
                    <a:lstStyle/>
                    <a:p>
                      <a:pPr marL="0" lvl="0" indent="0" algn="l" rtl="0">
                        <a:spcBef>
                          <a:spcPts val="0"/>
                        </a:spcBef>
                        <a:spcAft>
                          <a:spcPts val="0"/>
                        </a:spcAft>
                        <a:buNone/>
                      </a:pPr>
                      <a:r>
                        <a:rPr lang="en"/>
                        <a:t>Number of Native American Students</a:t>
                      </a:r>
                      <a:endParaRPr/>
                    </a:p>
                  </a:txBody>
                  <a:tcPr marL="91425" marR="91425" marT="91425" marB="91425"/>
                </a:tc>
                <a:tc>
                  <a:txBody>
                    <a:bodyPr/>
                    <a:lstStyle/>
                    <a:p>
                      <a:pPr marL="0" lvl="0" indent="0" algn="l" rtl="0">
                        <a:spcBef>
                          <a:spcPts val="0"/>
                        </a:spcBef>
                        <a:spcAft>
                          <a:spcPts val="0"/>
                        </a:spcAft>
                        <a:buNone/>
                      </a:pPr>
                      <a:r>
                        <a:rPr lang="en"/>
                        <a:t>Number of White Students</a:t>
                      </a:r>
                      <a:endParaRPr/>
                    </a:p>
                  </a:txBody>
                  <a:tcPr marL="91425" marR="91425" marT="91425" marB="91425"/>
                </a:tc>
                <a:tc>
                  <a:txBody>
                    <a:bodyPr/>
                    <a:lstStyle/>
                    <a:p>
                      <a:pPr marL="0" lvl="0" indent="0" algn="l" rtl="0">
                        <a:spcBef>
                          <a:spcPts val="0"/>
                        </a:spcBef>
                        <a:spcAft>
                          <a:spcPts val="0"/>
                        </a:spcAft>
                        <a:buNone/>
                      </a:pPr>
                      <a:r>
                        <a:rPr lang="en"/>
                        <a:t>Total Number in School</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a:t>Rock Ledge Elementary</a:t>
                      </a:r>
                      <a:endParaRPr/>
                    </a:p>
                  </a:txBody>
                  <a:tcPr marL="91425" marR="91425" marT="91425" marB="91425"/>
                </a:tc>
                <a:tc>
                  <a:txBody>
                    <a:bodyPr/>
                    <a:lstStyle/>
                    <a:p>
                      <a:pPr marL="0" lvl="0" indent="0" algn="l" rtl="0">
                        <a:spcBef>
                          <a:spcPts val="0"/>
                        </a:spcBef>
                        <a:spcAft>
                          <a:spcPts val="0"/>
                        </a:spcAft>
                        <a:buNone/>
                      </a:pPr>
                      <a:r>
                        <a:rPr lang="en" dirty="0"/>
                        <a:t>6 (4.7%)</a:t>
                      </a:r>
                      <a:endParaRPr dirty="0"/>
                    </a:p>
                  </a:txBody>
                  <a:tcPr marL="91425" marR="91425" marT="91425" marB="91425"/>
                </a:tc>
                <a:tc>
                  <a:txBody>
                    <a:bodyPr/>
                    <a:lstStyle/>
                    <a:p>
                      <a:pPr marL="0" lvl="0" indent="0" algn="l" rtl="0">
                        <a:spcBef>
                          <a:spcPts val="0"/>
                        </a:spcBef>
                        <a:spcAft>
                          <a:spcPts val="0"/>
                        </a:spcAft>
                        <a:buNone/>
                      </a:pPr>
                      <a:r>
                        <a:rPr lang="en" dirty="0"/>
                        <a:t>15 (3.3%)</a:t>
                      </a:r>
                      <a:endParaRPr dirty="0"/>
                    </a:p>
                  </a:txBody>
                  <a:tcPr marL="91425" marR="91425" marT="91425" marB="91425"/>
                </a:tc>
                <a:tc>
                  <a:txBody>
                    <a:bodyPr/>
                    <a:lstStyle/>
                    <a:p>
                      <a:pPr marL="0" lvl="0" indent="0" algn="l" rtl="0">
                        <a:spcBef>
                          <a:spcPts val="0"/>
                        </a:spcBef>
                        <a:spcAft>
                          <a:spcPts val="0"/>
                        </a:spcAft>
                        <a:buNone/>
                      </a:pPr>
                      <a:r>
                        <a:rPr lang="en" dirty="0"/>
                        <a:t>21 (3.4%)</a:t>
                      </a:r>
                      <a:endParaRPr dirty="0"/>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a:t>Seymour Middle School</a:t>
                      </a:r>
                      <a:endParaRPr/>
                    </a:p>
                  </a:txBody>
                  <a:tcPr marL="91425" marR="91425" marT="91425" marB="91425"/>
                </a:tc>
                <a:tc>
                  <a:txBody>
                    <a:bodyPr/>
                    <a:lstStyle/>
                    <a:p>
                      <a:pPr marL="0" lvl="0" indent="0" algn="l" rtl="0">
                        <a:spcBef>
                          <a:spcPts val="0"/>
                        </a:spcBef>
                        <a:spcAft>
                          <a:spcPts val="0"/>
                        </a:spcAft>
                        <a:buNone/>
                      </a:pPr>
                      <a:r>
                        <a:rPr lang="en" dirty="0"/>
                        <a:t>22 (29.3%)</a:t>
                      </a:r>
                      <a:endParaRPr dirty="0"/>
                    </a:p>
                  </a:txBody>
                  <a:tcPr marL="91425" marR="91425" marT="91425" marB="91425"/>
                </a:tc>
                <a:tc>
                  <a:txBody>
                    <a:bodyPr/>
                    <a:lstStyle/>
                    <a:p>
                      <a:pPr marL="0" lvl="0" indent="0" algn="l" rtl="0">
                        <a:spcBef>
                          <a:spcPts val="0"/>
                        </a:spcBef>
                        <a:spcAft>
                          <a:spcPts val="0"/>
                        </a:spcAft>
                        <a:buNone/>
                      </a:pPr>
                      <a:r>
                        <a:rPr lang="en" dirty="0"/>
                        <a:t>38 (15.8%)</a:t>
                      </a:r>
                      <a:endParaRPr dirty="0"/>
                    </a:p>
                  </a:txBody>
                  <a:tcPr marL="91425" marR="91425" marT="91425" marB="91425"/>
                </a:tc>
                <a:tc>
                  <a:txBody>
                    <a:bodyPr/>
                    <a:lstStyle/>
                    <a:p>
                      <a:pPr marL="0" lvl="0" indent="0" algn="l" rtl="0">
                        <a:spcBef>
                          <a:spcPts val="0"/>
                        </a:spcBef>
                        <a:spcAft>
                          <a:spcPts val="0"/>
                        </a:spcAft>
                        <a:buNone/>
                      </a:pPr>
                      <a:r>
                        <a:rPr lang="en" dirty="0"/>
                        <a:t>63 (18.9%)</a:t>
                      </a:r>
                      <a:endParaRPr dirty="0"/>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a:t>Seymour High School</a:t>
                      </a:r>
                      <a:endParaRPr/>
                    </a:p>
                  </a:txBody>
                  <a:tcPr marL="91425" marR="91425" marT="91425" marB="91425"/>
                </a:tc>
                <a:tc>
                  <a:txBody>
                    <a:bodyPr/>
                    <a:lstStyle/>
                    <a:p>
                      <a:pPr marL="0" lvl="0" indent="0" algn="l" rtl="0">
                        <a:spcBef>
                          <a:spcPts val="0"/>
                        </a:spcBef>
                        <a:spcAft>
                          <a:spcPts val="0"/>
                        </a:spcAft>
                        <a:buNone/>
                      </a:pPr>
                      <a:r>
                        <a:rPr lang="en" dirty="0"/>
                        <a:t>40 (40.8%)</a:t>
                      </a:r>
                      <a:endParaRPr dirty="0"/>
                    </a:p>
                  </a:txBody>
                  <a:tcPr marL="91425" marR="91425" marT="91425" marB="91425"/>
                </a:tc>
                <a:tc>
                  <a:txBody>
                    <a:bodyPr/>
                    <a:lstStyle/>
                    <a:p>
                      <a:pPr marL="0" lvl="0" indent="0" algn="l" rtl="0">
                        <a:spcBef>
                          <a:spcPts val="0"/>
                        </a:spcBef>
                        <a:spcAft>
                          <a:spcPts val="0"/>
                        </a:spcAft>
                        <a:buNone/>
                      </a:pPr>
                      <a:r>
                        <a:rPr lang="en" dirty="0"/>
                        <a:t>48 (9.1%)</a:t>
                      </a:r>
                      <a:endParaRPr dirty="0"/>
                    </a:p>
                  </a:txBody>
                  <a:tcPr marL="91425" marR="91425" marT="91425" marB="91425"/>
                </a:tc>
                <a:tc>
                  <a:txBody>
                    <a:bodyPr/>
                    <a:lstStyle/>
                    <a:p>
                      <a:pPr marL="0" lvl="0" indent="0" algn="l" rtl="0">
                        <a:spcBef>
                          <a:spcPts val="0"/>
                        </a:spcBef>
                        <a:spcAft>
                          <a:spcPts val="0"/>
                        </a:spcAft>
                        <a:buNone/>
                      </a:pPr>
                      <a:r>
                        <a:rPr lang="en" dirty="0"/>
                        <a:t>93 (14.3%)</a:t>
                      </a:r>
                      <a:endParaRPr dirty="0"/>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4"/>
                                        </p:tgtEl>
                                        <p:attrNameLst>
                                          <p:attrName>style.visibility</p:attrName>
                                        </p:attrNameLst>
                                      </p:cBhvr>
                                      <p:to>
                                        <p:strVal val="visible"/>
                                      </p:to>
                                    </p:set>
                                    <p:anim calcmode="lin" valueType="num">
                                      <p:cBhvr additive="base">
                                        <p:cTn id="7" dur="1000"/>
                                        <p:tgtEl>
                                          <p:spTgt spid="94"/>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Students in Advanced Classes</a:t>
            </a:r>
            <a:endParaRPr/>
          </a:p>
        </p:txBody>
      </p:sp>
      <p:sp>
        <p:nvSpPr>
          <p:cNvPr id="100" name="Google Shape;100;p19"/>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Students who were enrolled in </a:t>
            </a:r>
            <a:r>
              <a:rPr lang="en-US" dirty="0"/>
              <a:t>College or Technical </a:t>
            </a:r>
          </a:p>
          <a:p>
            <a:pPr marL="0" lvl="0" indent="0" algn="l" rtl="0">
              <a:spcBef>
                <a:spcPts val="0"/>
              </a:spcBef>
              <a:spcAft>
                <a:spcPts val="0"/>
              </a:spcAft>
              <a:buNone/>
            </a:pPr>
            <a:r>
              <a:rPr lang="en-US" dirty="0"/>
              <a:t>College credit earning </a:t>
            </a:r>
            <a:r>
              <a:rPr lang="en" dirty="0"/>
              <a:t>classes (</a:t>
            </a:r>
            <a:r>
              <a:rPr lang="en-US" dirty="0"/>
              <a:t>HS) or HS credit (MS)</a:t>
            </a:r>
            <a:endParaRPr dirty="0"/>
          </a:p>
          <a:p>
            <a:pPr marL="0" lvl="0" indent="0" algn="l" rtl="0">
              <a:spcBef>
                <a:spcPts val="1600"/>
              </a:spcBef>
              <a:spcAft>
                <a:spcPts val="1600"/>
              </a:spcAft>
              <a:buNone/>
            </a:pPr>
            <a:endParaRPr dirty="0"/>
          </a:p>
        </p:txBody>
      </p:sp>
      <p:graphicFrame>
        <p:nvGraphicFramePr>
          <p:cNvPr id="101" name="Google Shape;101;p19"/>
          <p:cNvGraphicFramePr/>
          <p:nvPr>
            <p:extLst>
              <p:ext uri="{D42A27DB-BD31-4B8C-83A1-F6EECF244321}">
                <p14:modId xmlns:p14="http://schemas.microsoft.com/office/powerpoint/2010/main" val="3683615320"/>
              </p:ext>
            </p:extLst>
          </p:nvPr>
        </p:nvGraphicFramePr>
        <p:xfrm>
          <a:off x="952500" y="2130520"/>
          <a:ext cx="7239000" cy="2438280"/>
        </p:xfrm>
        <a:graphic>
          <a:graphicData uri="http://schemas.openxmlformats.org/drawingml/2006/table">
            <a:tbl>
              <a:tblPr>
                <a:noFill/>
                <a:tableStyleId>{7A108117-AAE1-4E8E-95F6-640249F32A8B}</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gridCol w="1809750">
                  <a:extLst>
                    <a:ext uri="{9D8B030D-6E8A-4147-A177-3AD203B41FA5}">
                      <a16:colId xmlns:a16="http://schemas.microsoft.com/office/drawing/2014/main" val="20003"/>
                    </a:ext>
                  </a:extLst>
                </a:gridCol>
              </a:tblGrid>
              <a:tr h="379648">
                <a:tc>
                  <a:txBody>
                    <a:bodyPr/>
                    <a:lstStyle/>
                    <a:p>
                      <a:pPr marL="0" lvl="0" indent="0" algn="l" rtl="0">
                        <a:spcBef>
                          <a:spcPts val="0"/>
                        </a:spcBef>
                        <a:spcAft>
                          <a:spcPts val="0"/>
                        </a:spcAft>
                        <a:buNone/>
                      </a:pPr>
                      <a:r>
                        <a:rPr lang="en"/>
                        <a:t>School</a:t>
                      </a:r>
                      <a:endParaRPr/>
                    </a:p>
                  </a:txBody>
                  <a:tcPr marL="91425" marR="91425" marT="91425" marB="91425"/>
                </a:tc>
                <a:tc>
                  <a:txBody>
                    <a:bodyPr/>
                    <a:lstStyle/>
                    <a:p>
                      <a:pPr marL="0" lvl="0" indent="0" algn="l" rtl="0">
                        <a:spcBef>
                          <a:spcPts val="0"/>
                        </a:spcBef>
                        <a:spcAft>
                          <a:spcPts val="0"/>
                        </a:spcAft>
                        <a:buNone/>
                      </a:pPr>
                      <a:r>
                        <a:rPr lang="en"/>
                        <a:t>Number of Native American Students</a:t>
                      </a:r>
                      <a:endParaRPr/>
                    </a:p>
                  </a:txBody>
                  <a:tcPr marL="91425" marR="91425" marT="91425" marB="91425"/>
                </a:tc>
                <a:tc>
                  <a:txBody>
                    <a:bodyPr/>
                    <a:lstStyle/>
                    <a:p>
                      <a:pPr marL="0" lvl="0" indent="0" algn="l" rtl="0">
                        <a:spcBef>
                          <a:spcPts val="0"/>
                        </a:spcBef>
                        <a:spcAft>
                          <a:spcPts val="0"/>
                        </a:spcAft>
                        <a:buNone/>
                      </a:pPr>
                      <a:r>
                        <a:rPr lang="en" dirty="0"/>
                        <a:t>Number of White Students</a:t>
                      </a:r>
                      <a:endParaRPr dirty="0"/>
                    </a:p>
                  </a:txBody>
                  <a:tcPr marL="91425" marR="91425" marT="91425" marB="91425"/>
                </a:tc>
                <a:tc>
                  <a:txBody>
                    <a:bodyPr/>
                    <a:lstStyle/>
                    <a:p>
                      <a:pPr marL="0" lvl="0" indent="0" algn="l" rtl="0">
                        <a:spcBef>
                          <a:spcPts val="0"/>
                        </a:spcBef>
                        <a:spcAft>
                          <a:spcPts val="0"/>
                        </a:spcAft>
                        <a:buNone/>
                      </a:pPr>
                      <a:r>
                        <a:rPr lang="en" dirty="0"/>
                        <a:t>Total Number in School</a:t>
                      </a:r>
                      <a:endParaRPr dirty="0"/>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a:t>Rock Ledge Elementary</a:t>
                      </a:r>
                      <a:endParaRPr/>
                    </a:p>
                  </a:txBody>
                  <a:tcPr marL="91425" marR="91425" marT="91425" marB="91425"/>
                </a:tc>
                <a:tc>
                  <a:txBody>
                    <a:bodyPr/>
                    <a:lstStyle/>
                    <a:p>
                      <a:pPr marL="0" lvl="0" indent="0" algn="l" rtl="0">
                        <a:spcBef>
                          <a:spcPts val="0"/>
                        </a:spcBef>
                        <a:spcAft>
                          <a:spcPts val="0"/>
                        </a:spcAft>
                        <a:buNone/>
                      </a:pPr>
                      <a:r>
                        <a:rPr lang="en"/>
                        <a:t>N/A</a:t>
                      </a:r>
                      <a:endParaRPr/>
                    </a:p>
                  </a:txBody>
                  <a:tcPr marL="91425" marR="91425" marT="91425" marB="91425"/>
                </a:tc>
                <a:tc>
                  <a:txBody>
                    <a:bodyPr/>
                    <a:lstStyle/>
                    <a:p>
                      <a:pPr marL="0" lvl="0" indent="0" algn="l" rtl="0">
                        <a:spcBef>
                          <a:spcPts val="0"/>
                        </a:spcBef>
                        <a:spcAft>
                          <a:spcPts val="0"/>
                        </a:spcAft>
                        <a:buNone/>
                      </a:pPr>
                      <a:r>
                        <a:rPr lang="en"/>
                        <a:t>N/A</a:t>
                      </a:r>
                      <a:endParaRPr/>
                    </a:p>
                  </a:txBody>
                  <a:tcPr marL="91425" marR="91425" marT="91425" marB="91425"/>
                </a:tc>
                <a:tc>
                  <a:txBody>
                    <a:bodyPr/>
                    <a:lstStyle/>
                    <a:p>
                      <a:pPr marL="0" lvl="0" indent="0" algn="l" rtl="0">
                        <a:spcBef>
                          <a:spcPts val="0"/>
                        </a:spcBef>
                        <a:spcAft>
                          <a:spcPts val="0"/>
                        </a:spcAft>
                        <a:buNone/>
                      </a:pPr>
                      <a:r>
                        <a:rPr lang="en"/>
                        <a:t>N/A</a:t>
                      </a:r>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a:t>Seymour Middle School</a:t>
                      </a:r>
                      <a:endParaRPr/>
                    </a:p>
                  </a:txBody>
                  <a:tcPr marL="91425" marR="91425" marT="91425" marB="91425"/>
                </a:tc>
                <a:tc>
                  <a:txBody>
                    <a:bodyPr/>
                    <a:lstStyle/>
                    <a:p>
                      <a:pPr marL="0" lvl="0" indent="0" algn="l" rtl="0">
                        <a:spcBef>
                          <a:spcPts val="0"/>
                        </a:spcBef>
                        <a:spcAft>
                          <a:spcPts val="0"/>
                        </a:spcAft>
                        <a:buNone/>
                      </a:pPr>
                      <a:r>
                        <a:rPr lang="en" dirty="0"/>
                        <a:t>1 (1.3%)</a:t>
                      </a:r>
                      <a:endParaRPr dirty="0"/>
                    </a:p>
                  </a:txBody>
                  <a:tcPr marL="91425" marR="91425" marT="91425" marB="91425"/>
                </a:tc>
                <a:tc>
                  <a:txBody>
                    <a:bodyPr/>
                    <a:lstStyle/>
                    <a:p>
                      <a:pPr marL="0" lvl="0" indent="0" algn="l" rtl="0">
                        <a:spcBef>
                          <a:spcPts val="0"/>
                        </a:spcBef>
                        <a:spcAft>
                          <a:spcPts val="0"/>
                        </a:spcAft>
                        <a:buNone/>
                      </a:pPr>
                      <a:r>
                        <a:rPr lang="en" dirty="0"/>
                        <a:t>10 (4.2%)</a:t>
                      </a:r>
                      <a:endParaRPr dirty="0"/>
                    </a:p>
                  </a:txBody>
                  <a:tcPr marL="91425" marR="91425" marT="91425" marB="91425"/>
                </a:tc>
                <a:tc>
                  <a:txBody>
                    <a:bodyPr/>
                    <a:lstStyle/>
                    <a:p>
                      <a:pPr marL="0" lvl="0" indent="0" algn="l" rtl="0">
                        <a:spcBef>
                          <a:spcPts val="0"/>
                        </a:spcBef>
                        <a:spcAft>
                          <a:spcPts val="0"/>
                        </a:spcAft>
                        <a:buNone/>
                      </a:pPr>
                      <a:r>
                        <a:rPr lang="en" dirty="0"/>
                        <a:t> 11 (3.3%)</a:t>
                      </a:r>
                      <a:endParaRPr dirty="0"/>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a:t>Seymour High School</a:t>
                      </a:r>
                      <a:endParaRPr/>
                    </a:p>
                  </a:txBody>
                  <a:tcPr marL="91425" marR="91425" marT="91425" marB="91425"/>
                </a:tc>
                <a:tc>
                  <a:txBody>
                    <a:bodyPr/>
                    <a:lstStyle/>
                    <a:p>
                      <a:pPr marL="0" lvl="0" indent="0" algn="l" rtl="0">
                        <a:spcBef>
                          <a:spcPts val="0"/>
                        </a:spcBef>
                        <a:spcAft>
                          <a:spcPts val="0"/>
                        </a:spcAft>
                        <a:buNone/>
                      </a:pPr>
                      <a:r>
                        <a:rPr lang="en" dirty="0"/>
                        <a:t>6 (6.1%)</a:t>
                      </a:r>
                      <a:endParaRPr dirty="0"/>
                    </a:p>
                  </a:txBody>
                  <a:tcPr marL="91425" marR="91425" marT="91425" marB="91425"/>
                </a:tc>
                <a:tc>
                  <a:txBody>
                    <a:bodyPr/>
                    <a:lstStyle/>
                    <a:p>
                      <a:pPr marL="0" lvl="0" indent="0" algn="l" rtl="0">
                        <a:spcBef>
                          <a:spcPts val="0"/>
                        </a:spcBef>
                        <a:spcAft>
                          <a:spcPts val="0"/>
                        </a:spcAft>
                        <a:buNone/>
                      </a:pPr>
                      <a:r>
                        <a:rPr lang="en" dirty="0"/>
                        <a:t>92 (17.4%)</a:t>
                      </a:r>
                      <a:endParaRPr dirty="0"/>
                    </a:p>
                  </a:txBody>
                  <a:tcPr marL="91425" marR="91425" marT="91425" marB="91425"/>
                </a:tc>
                <a:tc>
                  <a:txBody>
                    <a:bodyPr/>
                    <a:lstStyle/>
                    <a:p>
                      <a:pPr marL="0" lvl="0" indent="0" algn="l" rtl="0">
                        <a:spcBef>
                          <a:spcPts val="0"/>
                        </a:spcBef>
                        <a:spcAft>
                          <a:spcPts val="0"/>
                        </a:spcAft>
                        <a:buNone/>
                      </a:pPr>
                      <a:r>
                        <a:rPr lang="en" dirty="0"/>
                        <a:t>99 (15.2%)</a:t>
                      </a:r>
                      <a:endParaRPr dirty="0"/>
                    </a:p>
                  </a:txBody>
                  <a:tcPr marL="91425" marR="91425" marT="91425" marB="91425"/>
                </a:tc>
                <a:extLst>
                  <a:ext uri="{0D108BD9-81ED-4DB2-BD59-A6C34878D82A}">
                    <a16:rowId xmlns:a16="http://schemas.microsoft.com/office/drawing/2014/main" val="10003"/>
                  </a:ext>
                </a:extLst>
              </a:tr>
            </a:tbl>
          </a:graphicData>
        </a:graphic>
      </p:graphicFrame>
      <p:pic>
        <p:nvPicPr>
          <p:cNvPr id="102" name="Google Shape;102;p19"/>
          <p:cNvPicPr preferRelativeResize="0"/>
          <p:nvPr/>
        </p:nvPicPr>
        <p:blipFill>
          <a:blip r:embed="rId3">
            <a:alphaModFix/>
          </a:blip>
          <a:stretch>
            <a:fillRect/>
          </a:stretch>
        </p:blipFill>
        <p:spPr>
          <a:xfrm>
            <a:off x="6007925" y="445025"/>
            <a:ext cx="2824375" cy="14121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1"/>
                                        </p:tgtEl>
                                        <p:attrNameLst>
                                          <p:attrName>style.visibility</p:attrName>
                                        </p:attrNameLst>
                                      </p:cBhvr>
                                      <p:to>
                                        <p:strVal val="visible"/>
                                      </p:to>
                                    </p:set>
                                    <p:anim calcmode="lin" valueType="num">
                                      <p:cBhvr additive="base">
                                        <p:cTn id="7" dur="1000"/>
                                        <p:tgtEl>
                                          <p:spTgt spid="101"/>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0"/>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Students in Advanced Classes</a:t>
            </a:r>
            <a:endParaRPr/>
          </a:p>
        </p:txBody>
      </p:sp>
      <p:sp>
        <p:nvSpPr>
          <p:cNvPr id="108" name="Google Shape;108;p20"/>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Students who were enrolled in AP (Advanced Placement) classes</a:t>
            </a:r>
            <a:endParaRPr/>
          </a:p>
          <a:p>
            <a:pPr marL="0" lvl="0" indent="0" algn="l" rtl="0">
              <a:spcBef>
                <a:spcPts val="1600"/>
              </a:spcBef>
              <a:spcAft>
                <a:spcPts val="1600"/>
              </a:spcAft>
              <a:buNone/>
            </a:pPr>
            <a:endParaRPr/>
          </a:p>
        </p:txBody>
      </p:sp>
      <p:graphicFrame>
        <p:nvGraphicFramePr>
          <p:cNvPr id="109" name="Google Shape;109;p20"/>
          <p:cNvGraphicFramePr/>
          <p:nvPr>
            <p:extLst>
              <p:ext uri="{D42A27DB-BD31-4B8C-83A1-F6EECF244321}">
                <p14:modId xmlns:p14="http://schemas.microsoft.com/office/powerpoint/2010/main" val="2449475597"/>
              </p:ext>
            </p:extLst>
          </p:nvPr>
        </p:nvGraphicFramePr>
        <p:xfrm>
          <a:off x="952500" y="1809750"/>
          <a:ext cx="7239000" cy="2438280"/>
        </p:xfrm>
        <a:graphic>
          <a:graphicData uri="http://schemas.openxmlformats.org/drawingml/2006/table">
            <a:tbl>
              <a:tblPr>
                <a:noFill/>
                <a:tableStyleId>{7A108117-AAE1-4E8E-95F6-640249F32A8B}</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gridCol w="1809750">
                  <a:extLst>
                    <a:ext uri="{9D8B030D-6E8A-4147-A177-3AD203B41FA5}">
                      <a16:colId xmlns:a16="http://schemas.microsoft.com/office/drawing/2014/main" val="20003"/>
                    </a:ext>
                  </a:extLst>
                </a:gridCol>
              </a:tblGrid>
              <a:tr h="381000">
                <a:tc>
                  <a:txBody>
                    <a:bodyPr/>
                    <a:lstStyle/>
                    <a:p>
                      <a:pPr marL="0" lvl="0" indent="0" algn="l" rtl="0">
                        <a:spcBef>
                          <a:spcPts val="0"/>
                        </a:spcBef>
                        <a:spcAft>
                          <a:spcPts val="0"/>
                        </a:spcAft>
                        <a:buNone/>
                      </a:pPr>
                      <a:r>
                        <a:rPr lang="en"/>
                        <a:t>School</a:t>
                      </a:r>
                      <a:endParaRPr/>
                    </a:p>
                  </a:txBody>
                  <a:tcPr marL="91425" marR="91425" marT="91425" marB="91425"/>
                </a:tc>
                <a:tc>
                  <a:txBody>
                    <a:bodyPr/>
                    <a:lstStyle/>
                    <a:p>
                      <a:pPr marL="0" lvl="0" indent="0" algn="l" rtl="0">
                        <a:spcBef>
                          <a:spcPts val="0"/>
                        </a:spcBef>
                        <a:spcAft>
                          <a:spcPts val="0"/>
                        </a:spcAft>
                        <a:buNone/>
                      </a:pPr>
                      <a:r>
                        <a:rPr lang="en"/>
                        <a:t>Number of Native American Students</a:t>
                      </a:r>
                      <a:endParaRPr/>
                    </a:p>
                  </a:txBody>
                  <a:tcPr marL="91425" marR="91425" marT="91425" marB="91425"/>
                </a:tc>
                <a:tc>
                  <a:txBody>
                    <a:bodyPr/>
                    <a:lstStyle/>
                    <a:p>
                      <a:pPr marL="0" lvl="0" indent="0" algn="l" rtl="0">
                        <a:spcBef>
                          <a:spcPts val="0"/>
                        </a:spcBef>
                        <a:spcAft>
                          <a:spcPts val="0"/>
                        </a:spcAft>
                        <a:buNone/>
                      </a:pPr>
                      <a:r>
                        <a:rPr lang="en"/>
                        <a:t>Number of White Students</a:t>
                      </a:r>
                      <a:endParaRPr/>
                    </a:p>
                  </a:txBody>
                  <a:tcPr marL="91425" marR="91425" marT="91425" marB="91425"/>
                </a:tc>
                <a:tc>
                  <a:txBody>
                    <a:bodyPr/>
                    <a:lstStyle/>
                    <a:p>
                      <a:pPr marL="0" lvl="0" indent="0" algn="l" rtl="0">
                        <a:spcBef>
                          <a:spcPts val="0"/>
                        </a:spcBef>
                        <a:spcAft>
                          <a:spcPts val="0"/>
                        </a:spcAft>
                        <a:buNone/>
                      </a:pPr>
                      <a:r>
                        <a:rPr lang="en"/>
                        <a:t>Total Number in School</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a:t>Rock Ledge Elementary</a:t>
                      </a:r>
                      <a:endParaRPr/>
                    </a:p>
                  </a:txBody>
                  <a:tcPr marL="91425" marR="91425" marT="91425" marB="91425"/>
                </a:tc>
                <a:tc>
                  <a:txBody>
                    <a:bodyPr/>
                    <a:lstStyle/>
                    <a:p>
                      <a:pPr marL="0" lvl="0" indent="0" algn="l" rtl="0">
                        <a:spcBef>
                          <a:spcPts val="0"/>
                        </a:spcBef>
                        <a:spcAft>
                          <a:spcPts val="0"/>
                        </a:spcAft>
                        <a:buNone/>
                      </a:pPr>
                      <a:r>
                        <a:rPr lang="en"/>
                        <a:t>N/A</a:t>
                      </a:r>
                      <a:endParaRPr/>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a:t>N/A</a:t>
                      </a:r>
                      <a:endParaRPr/>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a:t>N/A</a:t>
                      </a:r>
                      <a:endParaRPr/>
                    </a:p>
                  </a:txBody>
                  <a:tcPr marL="91425" marR="91425" marT="91425" marB="91425">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a:t>Seymour Middle School</a:t>
                      </a:r>
                      <a:endParaRPr/>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spcBef>
                          <a:spcPts val="0"/>
                        </a:spcBef>
                        <a:spcAft>
                          <a:spcPts val="0"/>
                        </a:spcAft>
                        <a:buNone/>
                      </a:pPr>
                      <a:r>
                        <a:rPr lang="en" dirty="0"/>
                        <a:t>N/A</a:t>
                      </a:r>
                      <a:endParaRPr dirty="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a:t>N/A</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a:t>N/A</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a:t>Seymour High School</a:t>
                      </a:r>
                      <a:endParaRPr/>
                    </a:p>
                  </a:txBody>
                  <a:tcPr marL="91425" marR="91425" marT="91425" marB="91425"/>
                </a:tc>
                <a:tc>
                  <a:txBody>
                    <a:bodyPr/>
                    <a:lstStyle/>
                    <a:p>
                      <a:pPr marL="0" lvl="0" indent="0" algn="l" rtl="0">
                        <a:spcBef>
                          <a:spcPts val="0"/>
                        </a:spcBef>
                        <a:spcAft>
                          <a:spcPts val="0"/>
                        </a:spcAft>
                        <a:buNone/>
                      </a:pPr>
                      <a:r>
                        <a:rPr lang="en" dirty="0"/>
                        <a:t>11 (11.2%)</a:t>
                      </a:r>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spcBef>
                          <a:spcPts val="0"/>
                        </a:spcBef>
                        <a:spcAft>
                          <a:spcPts val="0"/>
                        </a:spcAft>
                        <a:buNone/>
                      </a:pPr>
                      <a:r>
                        <a:rPr lang="en" dirty="0"/>
                        <a:t>101 (19.1%)</a:t>
                      </a:r>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spcBef>
                          <a:spcPts val="0"/>
                        </a:spcBef>
                        <a:spcAft>
                          <a:spcPts val="0"/>
                        </a:spcAft>
                        <a:buNone/>
                      </a:pPr>
                      <a:r>
                        <a:rPr lang="en" dirty="0"/>
                        <a:t>113 (17.3%)</a:t>
                      </a:r>
                    </a:p>
                  </a:txBody>
                  <a:tcPr marL="91425" marR="91425" marT="91425" marB="91425">
                    <a:lnT w="9525" cap="flat" cmpd="sng">
                      <a:solidFill>
                        <a:srgbClr val="9E9E9E"/>
                      </a:solidFill>
                      <a:prstDash val="solid"/>
                      <a:round/>
                      <a:headEnd type="none" w="sm" len="sm"/>
                      <a:tailEnd type="none" w="sm" len="sm"/>
                    </a:lnT>
                  </a:tcPr>
                </a:tc>
                <a:extLst>
                  <a:ext uri="{0D108BD9-81ED-4DB2-BD59-A6C34878D82A}">
                    <a16:rowId xmlns:a16="http://schemas.microsoft.com/office/drawing/2014/main" val="10003"/>
                  </a:ext>
                </a:extLst>
              </a:tr>
            </a:tbl>
          </a:graphicData>
        </a:graphic>
      </p:graphicFrame>
      <p:pic>
        <p:nvPicPr>
          <p:cNvPr id="110" name="Google Shape;110;p20"/>
          <p:cNvPicPr preferRelativeResize="0"/>
          <p:nvPr/>
        </p:nvPicPr>
        <p:blipFill>
          <a:blip r:embed="rId3">
            <a:alphaModFix/>
          </a:blip>
          <a:stretch>
            <a:fillRect/>
          </a:stretch>
        </p:blipFill>
        <p:spPr>
          <a:xfrm>
            <a:off x="6307675" y="47625"/>
            <a:ext cx="1883825" cy="12765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9"/>
                                        </p:tgtEl>
                                        <p:attrNameLst>
                                          <p:attrName>style.visibility</p:attrName>
                                        </p:attrNameLst>
                                      </p:cBhvr>
                                      <p:to>
                                        <p:strVal val="visible"/>
                                      </p:to>
                                    </p:set>
                                    <p:anim calcmode="lin" valueType="num">
                                      <p:cBhvr additive="base">
                                        <p:cTn id="7" dur="1000"/>
                                        <p:tgtEl>
                                          <p:spTgt spid="109"/>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1"/>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Students taking the ACT</a:t>
            </a:r>
            <a:endParaRPr/>
          </a:p>
        </p:txBody>
      </p:sp>
      <p:sp>
        <p:nvSpPr>
          <p:cNvPr id="116" name="Google Shape;116;p21"/>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Average scores on the ACT</a:t>
            </a:r>
            <a:endParaRPr/>
          </a:p>
          <a:p>
            <a:pPr marL="0" lvl="0" indent="0" algn="l" rtl="0">
              <a:spcBef>
                <a:spcPts val="1600"/>
              </a:spcBef>
              <a:spcAft>
                <a:spcPts val="1600"/>
              </a:spcAft>
              <a:buNone/>
            </a:pPr>
            <a:endParaRPr/>
          </a:p>
        </p:txBody>
      </p:sp>
      <p:graphicFrame>
        <p:nvGraphicFramePr>
          <p:cNvPr id="117" name="Google Shape;117;p21"/>
          <p:cNvGraphicFramePr/>
          <p:nvPr>
            <p:extLst>
              <p:ext uri="{D42A27DB-BD31-4B8C-83A1-F6EECF244321}">
                <p14:modId xmlns:p14="http://schemas.microsoft.com/office/powerpoint/2010/main" val="230047406"/>
              </p:ext>
            </p:extLst>
          </p:nvPr>
        </p:nvGraphicFramePr>
        <p:xfrm>
          <a:off x="952500" y="1809750"/>
          <a:ext cx="6293350" cy="3200190"/>
        </p:xfrm>
        <a:graphic>
          <a:graphicData uri="http://schemas.openxmlformats.org/drawingml/2006/table">
            <a:tbl>
              <a:tblPr>
                <a:noFill/>
                <a:tableStyleId>{7A108117-AAE1-4E8E-95F6-640249F32A8B}</a:tableStyleId>
              </a:tblPr>
              <a:tblGrid>
                <a:gridCol w="1220700">
                  <a:extLst>
                    <a:ext uri="{9D8B030D-6E8A-4147-A177-3AD203B41FA5}">
                      <a16:colId xmlns:a16="http://schemas.microsoft.com/office/drawing/2014/main" val="20000"/>
                    </a:ext>
                  </a:extLst>
                </a:gridCol>
                <a:gridCol w="1513925">
                  <a:extLst>
                    <a:ext uri="{9D8B030D-6E8A-4147-A177-3AD203B41FA5}">
                      <a16:colId xmlns:a16="http://schemas.microsoft.com/office/drawing/2014/main" val="20001"/>
                    </a:ext>
                  </a:extLst>
                </a:gridCol>
                <a:gridCol w="1086750">
                  <a:extLst>
                    <a:ext uri="{9D8B030D-6E8A-4147-A177-3AD203B41FA5}">
                      <a16:colId xmlns:a16="http://schemas.microsoft.com/office/drawing/2014/main" val="20002"/>
                    </a:ext>
                  </a:extLst>
                </a:gridCol>
                <a:gridCol w="1110875">
                  <a:extLst>
                    <a:ext uri="{9D8B030D-6E8A-4147-A177-3AD203B41FA5}">
                      <a16:colId xmlns:a16="http://schemas.microsoft.com/office/drawing/2014/main" val="20003"/>
                    </a:ext>
                  </a:extLst>
                </a:gridCol>
                <a:gridCol w="1361100">
                  <a:extLst>
                    <a:ext uri="{9D8B030D-6E8A-4147-A177-3AD203B41FA5}">
                      <a16:colId xmlns:a16="http://schemas.microsoft.com/office/drawing/2014/main" val="20004"/>
                    </a:ext>
                  </a:extLst>
                </a:gridCol>
              </a:tblGrid>
              <a:tr h="381000">
                <a:tc>
                  <a:txBody>
                    <a:bodyPr/>
                    <a:lstStyle/>
                    <a:p>
                      <a:pPr marL="0" lvl="0" indent="0" algn="l" rtl="0">
                        <a:spcBef>
                          <a:spcPts val="0"/>
                        </a:spcBef>
                        <a:spcAft>
                          <a:spcPts val="0"/>
                        </a:spcAft>
                        <a:buNone/>
                      </a:pPr>
                      <a:r>
                        <a:rPr lang="en"/>
                        <a:t>Subject</a:t>
                      </a:r>
                      <a:endParaRPr/>
                    </a:p>
                  </a:txBody>
                  <a:tcPr marL="91425" marR="91425" marT="91425" marB="91425"/>
                </a:tc>
                <a:tc>
                  <a:txBody>
                    <a:bodyPr/>
                    <a:lstStyle/>
                    <a:p>
                      <a:pPr marL="0" lvl="0" indent="0" algn="l" rtl="0">
                        <a:spcBef>
                          <a:spcPts val="0"/>
                        </a:spcBef>
                        <a:spcAft>
                          <a:spcPts val="0"/>
                        </a:spcAft>
                        <a:buNone/>
                      </a:pPr>
                      <a:r>
                        <a:rPr lang="en" dirty="0"/>
                        <a:t>Native American Students</a:t>
                      </a:r>
                      <a:endParaRPr dirty="0"/>
                    </a:p>
                  </a:txBody>
                  <a:tcPr marL="91425" marR="91425" marT="91425" marB="91425"/>
                </a:tc>
                <a:tc>
                  <a:txBody>
                    <a:bodyPr/>
                    <a:lstStyle/>
                    <a:p>
                      <a:pPr marL="0" lvl="0" indent="0" algn="l" rtl="0">
                        <a:spcBef>
                          <a:spcPts val="0"/>
                        </a:spcBef>
                        <a:spcAft>
                          <a:spcPts val="0"/>
                        </a:spcAft>
                        <a:buNone/>
                      </a:pPr>
                      <a:r>
                        <a:rPr lang="en"/>
                        <a:t>White Students</a:t>
                      </a:r>
                      <a:endParaRPr/>
                    </a:p>
                  </a:txBody>
                  <a:tcPr marL="91425" marR="91425" marT="91425" marB="91425"/>
                </a:tc>
                <a:tc>
                  <a:txBody>
                    <a:bodyPr/>
                    <a:lstStyle/>
                    <a:p>
                      <a:pPr marL="0" lvl="0" indent="0" algn="l" rtl="0">
                        <a:spcBef>
                          <a:spcPts val="0"/>
                        </a:spcBef>
                        <a:spcAft>
                          <a:spcPts val="0"/>
                        </a:spcAft>
                        <a:buNone/>
                      </a:pPr>
                      <a:r>
                        <a:rPr lang="en"/>
                        <a:t>Total in School</a:t>
                      </a:r>
                      <a:endParaRPr/>
                    </a:p>
                  </a:txBody>
                  <a:tcPr marL="91425" marR="91425" marT="91425" marB="91425"/>
                </a:tc>
                <a:tc>
                  <a:txBody>
                    <a:bodyPr/>
                    <a:lstStyle/>
                    <a:p>
                      <a:pPr marL="0" lvl="0" indent="0" algn="l" rtl="0">
                        <a:spcBef>
                          <a:spcPts val="0"/>
                        </a:spcBef>
                        <a:spcAft>
                          <a:spcPts val="0"/>
                        </a:spcAft>
                        <a:buNone/>
                      </a:pPr>
                      <a:r>
                        <a:rPr lang="en"/>
                        <a:t>Difference in Score (Prev. Year)</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a:t>Mathematics</a:t>
                      </a:r>
                      <a:endParaRPr/>
                    </a:p>
                  </a:txBody>
                  <a:tcPr marL="91425" marR="91425" marT="91425" marB="91425"/>
                </a:tc>
                <a:tc>
                  <a:txBody>
                    <a:bodyPr/>
                    <a:lstStyle/>
                    <a:p>
                      <a:pPr marL="0" lvl="0" indent="0" algn="l" rtl="0">
                        <a:spcBef>
                          <a:spcPts val="0"/>
                        </a:spcBef>
                        <a:spcAft>
                          <a:spcPts val="0"/>
                        </a:spcAft>
                        <a:buNone/>
                      </a:pPr>
                      <a:r>
                        <a:rPr lang="en" dirty="0"/>
                        <a:t>16.2</a:t>
                      </a:r>
                      <a:endParaRPr dirty="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19.0</a:t>
                      </a:r>
                      <a:endParaRPr dirty="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18.6</a:t>
                      </a:r>
                      <a:endParaRPr dirty="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2.8 (3.3)</a:t>
                      </a:r>
                      <a:endParaRPr dirty="0"/>
                    </a:p>
                  </a:txBody>
                  <a:tcPr marL="91425" marR="91425" marT="91425" marB="91425">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a:t>English</a:t>
                      </a:r>
                      <a:endParaRPr/>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spcBef>
                          <a:spcPts val="0"/>
                        </a:spcBef>
                        <a:spcAft>
                          <a:spcPts val="0"/>
                        </a:spcAft>
                        <a:buNone/>
                      </a:pPr>
                      <a:r>
                        <a:rPr lang="en" dirty="0"/>
                        <a:t>13.4</a:t>
                      </a:r>
                      <a:endParaRPr dirty="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16.7</a:t>
                      </a:r>
                      <a:endParaRPr dirty="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16.2</a:t>
                      </a:r>
                      <a:endParaRPr dirty="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3.3 (4.1)</a:t>
                      </a:r>
                      <a:endParaRPr dirty="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a:t>Reading</a:t>
                      </a:r>
                      <a:endParaRPr/>
                    </a:p>
                  </a:txBody>
                  <a:tcPr marL="91425" marR="91425" marT="91425" marB="91425"/>
                </a:tc>
                <a:tc>
                  <a:txBody>
                    <a:bodyPr/>
                    <a:lstStyle/>
                    <a:p>
                      <a:pPr marL="0" lvl="0" indent="0" algn="l" rtl="0">
                        <a:spcBef>
                          <a:spcPts val="0"/>
                        </a:spcBef>
                        <a:spcAft>
                          <a:spcPts val="0"/>
                        </a:spcAft>
                        <a:buNone/>
                      </a:pPr>
                      <a:r>
                        <a:rPr lang="en" dirty="0"/>
                        <a:t>15.8</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19.0</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18.6</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3.2 (3.0)</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r>
                        <a:rPr lang="en"/>
                        <a:t>Writing</a:t>
                      </a:r>
                      <a:endParaRPr/>
                    </a:p>
                  </a:txBody>
                  <a:tcPr marL="91425" marR="91425" marT="91425" marB="91425"/>
                </a:tc>
                <a:tc>
                  <a:txBody>
                    <a:bodyPr/>
                    <a:lstStyle/>
                    <a:p>
                      <a:pPr marL="0" lvl="0" indent="0" algn="l" rtl="0">
                        <a:spcBef>
                          <a:spcPts val="0"/>
                        </a:spcBef>
                        <a:spcAft>
                          <a:spcPts val="0"/>
                        </a:spcAft>
                        <a:buNone/>
                      </a:pPr>
                      <a:r>
                        <a:rPr lang="en" dirty="0"/>
                        <a:t>4.8</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US" dirty="0"/>
                        <a:t>5.8</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5.7</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1.0 (1.2)</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4"/>
                  </a:ext>
                </a:extLst>
              </a:tr>
              <a:tr h="381000">
                <a:tc>
                  <a:txBody>
                    <a:bodyPr/>
                    <a:lstStyle/>
                    <a:p>
                      <a:pPr marL="0" lvl="0" indent="0" algn="l" rtl="0">
                        <a:spcBef>
                          <a:spcPts val="0"/>
                        </a:spcBef>
                        <a:spcAft>
                          <a:spcPts val="0"/>
                        </a:spcAft>
                        <a:buNone/>
                      </a:pPr>
                      <a:r>
                        <a:rPr lang="en"/>
                        <a:t>Science</a:t>
                      </a:r>
                      <a:endParaRPr/>
                    </a:p>
                  </a:txBody>
                  <a:tcPr marL="91425" marR="91425" marT="91425" marB="91425"/>
                </a:tc>
                <a:tc>
                  <a:txBody>
                    <a:bodyPr/>
                    <a:lstStyle/>
                    <a:p>
                      <a:pPr marL="0" lvl="0" indent="0" algn="l" rtl="0">
                        <a:spcBef>
                          <a:spcPts val="0"/>
                        </a:spcBef>
                        <a:spcAft>
                          <a:spcPts val="0"/>
                        </a:spcAft>
                        <a:buNone/>
                      </a:pPr>
                      <a:r>
                        <a:rPr lang="en" dirty="0"/>
                        <a:t>14.6</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19.0</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18.5</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dirty="0"/>
                        <a:t>4.4 (1.6)</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5"/>
                  </a:ext>
                </a:extLst>
              </a:tr>
              <a:tr h="381000">
                <a:tc>
                  <a:txBody>
                    <a:bodyPr/>
                    <a:lstStyle/>
                    <a:p>
                      <a:pPr marL="0" lvl="0" indent="0" algn="l" rtl="0">
                        <a:spcBef>
                          <a:spcPts val="0"/>
                        </a:spcBef>
                        <a:spcAft>
                          <a:spcPts val="0"/>
                        </a:spcAft>
                        <a:buNone/>
                      </a:pPr>
                      <a:r>
                        <a:rPr lang="en"/>
                        <a:t>Composite</a:t>
                      </a:r>
                      <a:endParaRPr/>
                    </a:p>
                  </a:txBody>
                  <a:tcPr marL="91425" marR="91425" marT="91425" marB="91425"/>
                </a:tc>
                <a:tc>
                  <a:txBody>
                    <a:bodyPr/>
                    <a:lstStyle/>
                    <a:p>
                      <a:pPr marL="0" lvl="0" indent="0" algn="l" rtl="0">
                        <a:spcBef>
                          <a:spcPts val="0"/>
                        </a:spcBef>
                        <a:spcAft>
                          <a:spcPts val="0"/>
                        </a:spcAft>
                        <a:buNone/>
                      </a:pPr>
                      <a:r>
                        <a:rPr lang="en" dirty="0"/>
                        <a:t>15.1</a:t>
                      </a:r>
                      <a:endParaRPr dirty="0"/>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spcBef>
                          <a:spcPts val="0"/>
                        </a:spcBef>
                        <a:spcAft>
                          <a:spcPts val="0"/>
                        </a:spcAft>
                        <a:buNone/>
                      </a:pPr>
                      <a:r>
                        <a:rPr lang="en" dirty="0"/>
                        <a:t>18.5</a:t>
                      </a:r>
                      <a:endParaRPr dirty="0"/>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spcBef>
                          <a:spcPts val="0"/>
                        </a:spcBef>
                        <a:spcAft>
                          <a:spcPts val="0"/>
                        </a:spcAft>
                        <a:buNone/>
                      </a:pPr>
                      <a:r>
                        <a:rPr lang="en" dirty="0"/>
                        <a:t>18.1</a:t>
                      </a:r>
                      <a:endParaRPr dirty="0"/>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spcBef>
                          <a:spcPts val="0"/>
                        </a:spcBef>
                        <a:spcAft>
                          <a:spcPts val="0"/>
                        </a:spcAft>
                        <a:buNone/>
                      </a:pPr>
                      <a:r>
                        <a:rPr lang="en" dirty="0"/>
                        <a:t>3.4 (3.1)</a:t>
                      </a:r>
                      <a:endParaRPr dirty="0"/>
                    </a:p>
                  </a:txBody>
                  <a:tcPr marL="91425" marR="91425" marT="91425" marB="91425">
                    <a:lnT w="9525" cap="flat" cmpd="sng">
                      <a:solidFill>
                        <a:srgbClr val="9E9E9E"/>
                      </a:solidFill>
                      <a:prstDash val="solid"/>
                      <a:round/>
                      <a:headEnd type="none" w="sm" len="sm"/>
                      <a:tailEnd type="none" w="sm" len="sm"/>
                    </a:lnT>
                  </a:tcPr>
                </a:tc>
                <a:extLst>
                  <a:ext uri="{0D108BD9-81ED-4DB2-BD59-A6C34878D82A}">
                    <a16:rowId xmlns:a16="http://schemas.microsoft.com/office/drawing/2014/main" val="10006"/>
                  </a:ext>
                </a:extLst>
              </a:tr>
            </a:tbl>
          </a:graphicData>
        </a:graphic>
      </p:graphicFrame>
      <p:pic>
        <p:nvPicPr>
          <p:cNvPr id="118" name="Google Shape;118;p21"/>
          <p:cNvPicPr preferRelativeResize="0"/>
          <p:nvPr/>
        </p:nvPicPr>
        <p:blipFill>
          <a:blip r:embed="rId3">
            <a:alphaModFix/>
          </a:blip>
          <a:stretch>
            <a:fillRect/>
          </a:stretch>
        </p:blipFill>
        <p:spPr>
          <a:xfrm>
            <a:off x="4626463" y="66663"/>
            <a:ext cx="2619375" cy="17430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7"/>
                                        </p:tgtEl>
                                        <p:attrNameLst>
                                          <p:attrName>style.visibility</p:attrName>
                                        </p:attrNameLst>
                                      </p:cBhvr>
                                      <p:to>
                                        <p:strVal val="visible"/>
                                      </p:to>
                                    </p:set>
                                    <p:anim calcmode="lin" valueType="num">
                                      <p:cBhvr additive="base">
                                        <p:cTn id="7" dur="1000"/>
                                        <p:tgtEl>
                                          <p:spTgt spid="117"/>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892</TotalTime>
  <Words>1169</Words>
  <Application>Microsoft Office PowerPoint</Application>
  <PresentationFormat>On-screen Show (16:9)</PresentationFormat>
  <Paragraphs>252</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Old Standard TT</vt:lpstr>
      <vt:lpstr>Arial</vt:lpstr>
      <vt:lpstr>Paperback</vt:lpstr>
      <vt:lpstr>Impact Aid 2022</vt:lpstr>
      <vt:lpstr>Overview</vt:lpstr>
      <vt:lpstr>Overview</vt:lpstr>
      <vt:lpstr>Impact Aid History</vt:lpstr>
      <vt:lpstr>Attendance</vt:lpstr>
      <vt:lpstr>Discipline</vt:lpstr>
      <vt:lpstr>Students in Advanced Classes</vt:lpstr>
      <vt:lpstr>Students in Advanced Classes</vt:lpstr>
      <vt:lpstr>Students taking the ACT</vt:lpstr>
      <vt:lpstr>Forward Results</vt:lpstr>
      <vt:lpstr>Extracurricular Participation</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Aid 2019</dc:title>
  <dc:creator>Kempen, Peter</dc:creator>
  <cp:lastModifiedBy>Kempen, Peter</cp:lastModifiedBy>
  <cp:revision>40</cp:revision>
  <dcterms:modified xsi:type="dcterms:W3CDTF">2022-11-01T14:44:46Z</dcterms:modified>
</cp:coreProperties>
</file>