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embeddedFontLst>
    <p:embeddedFont>
      <p:font typeface="Old Standard TT" panose="020B0604020202020204" charset="0"/>
      <p:regular r:id="rId15"/>
      <p:bold r:id="rId16"/>
      <p: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A108117-AAE1-4E8E-95F6-640249F32A8B}">
  <a:tblStyle styleId="{7A108117-AAE1-4E8E-95F6-640249F32A8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3" d="100"/>
          <a:sy n="143" d="100"/>
        </p:scale>
        <p:origin x="684"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46d83c012d_0_1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46d83c012d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Algebra in MS, Advanced Math or Calculus in HS,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46ea8081c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46ea8081c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73f5bb8c3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73f5bb8c3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46d83c012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46d83c012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46d83c012d_0_1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46d83c012d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46d83c012d_0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46d83c012d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46d83c012d_0_1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46d83c012d_0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16-17 Data</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46d83c012d_0_1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46d83c012d_0_1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46d83c012d_0_1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46d83c012d_0_1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Algebra/</a:t>
            </a:r>
            <a:r>
              <a:rPr lang="en-US" dirty="0"/>
              <a:t>Geometry</a:t>
            </a:r>
            <a:r>
              <a:rPr lang="en" dirty="0"/>
              <a:t> in MS, </a:t>
            </a:r>
            <a:r>
              <a:rPr lang="en-US" dirty="0"/>
              <a:t>College level or </a:t>
            </a:r>
            <a:r>
              <a:rPr lang="en" dirty="0"/>
              <a:t>Calculus in HS, </a:t>
            </a: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46d83c012d_0_1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46d83c012d_0_1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Algebra in MS, Advanced Math or Calculus in HS,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46d83c012d_0_1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46d83c012d_0_1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Algebra in MS, Advanced Math or Calculus in HS,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 name="Google Shape;11;p2"/>
          <p:cNvCxnSpPr/>
          <p:nvPr/>
        </p:nvCxnSpPr>
        <p:spPr>
          <a:xfrm>
            <a:off x="641934" y="3597500"/>
            <a:ext cx="390300" cy="0"/>
          </a:xfrm>
          <a:prstGeom prst="straightConnector1">
            <a:avLst/>
          </a:prstGeom>
          <a:noFill/>
          <a:ln w="28575" cap="flat" cmpd="sng">
            <a:solidFill>
              <a:schemeClr val="accent1"/>
            </a:solidFill>
            <a:prstDash val="solid"/>
            <a:round/>
            <a:headEnd type="none" w="sm" len="sm"/>
            <a:tailEnd type="none" w="sm" len="sm"/>
          </a:ln>
        </p:spPr>
      </p:cxnSp>
      <p:sp>
        <p:nvSpPr>
          <p:cNvPr id="12" name="Google Shape;12;p2"/>
          <p:cNvSpPr txBox="1">
            <a:spLocks noGrp="1"/>
          </p:cNvSpPr>
          <p:nvPr>
            <p:ph type="ctrTitle"/>
          </p:nvPr>
        </p:nvSpPr>
        <p:spPr>
          <a:xfrm>
            <a:off x="512700" y="1893300"/>
            <a:ext cx="8118600" cy="1522800"/>
          </a:xfrm>
          <a:prstGeom prst="rect">
            <a:avLst/>
          </a:prstGeom>
        </p:spPr>
        <p:txBody>
          <a:bodyPr spcFirstLastPara="1" wrap="square" lIns="91425" tIns="91425" rIns="91425" bIns="91425" anchor="b" anchorCtr="0">
            <a:no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a:endParaRPr/>
          </a:p>
        </p:txBody>
      </p:sp>
      <p:sp>
        <p:nvSpPr>
          <p:cNvPr id="13" name="Google Shape;13;p2"/>
          <p:cNvSpPr txBox="1">
            <a:spLocks noGrp="1"/>
          </p:cNvSpPr>
          <p:nvPr>
            <p:ph type="subTitle" idx="1"/>
          </p:nvPr>
        </p:nvSpPr>
        <p:spPr>
          <a:xfrm>
            <a:off x="512700" y="3840639"/>
            <a:ext cx="8118600" cy="7875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039650"/>
            <a:ext cx="8520600" cy="2106300"/>
          </a:xfrm>
          <a:prstGeom prst="rect">
            <a:avLst/>
          </a:prstGeom>
        </p:spPr>
        <p:txBody>
          <a:bodyPr spcFirstLastPara="1" wrap="square" lIns="91425" tIns="91425" rIns="91425" bIns="91425" anchor="b" anchorCtr="0">
            <a:noAutofit/>
          </a:bodyPr>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w="28575" cap="flat" cmpd="sng">
            <a:solidFill>
              <a:schemeClr val="lt2"/>
            </a:solidFill>
            <a:prstDash val="solid"/>
            <a:round/>
            <a:headEnd type="none" w="sm" len="sm"/>
            <a:tailEnd type="none" w="sm" len="sm"/>
          </a:ln>
        </p:spPr>
      </p:cxnSp>
      <p:sp>
        <p:nvSpPr>
          <p:cNvPr id="17" name="Google Shape;17;p3"/>
          <p:cNvSpPr txBox="1">
            <a:spLocks noGrp="1"/>
          </p:cNvSpPr>
          <p:nvPr>
            <p:ph type="title"/>
          </p:nvPr>
        </p:nvSpPr>
        <p:spPr>
          <a:xfrm>
            <a:off x="512700" y="1893300"/>
            <a:ext cx="8118600" cy="1522800"/>
          </a:xfrm>
          <a:prstGeom prst="rect">
            <a:avLst/>
          </a:prstGeom>
        </p:spPr>
        <p:txBody>
          <a:bodyPr spcFirstLastPara="1" wrap="square" lIns="91425" tIns="91425" rIns="91425" bIns="91425" anchor="b" anchorCtr="0">
            <a:no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71675"/>
            <a:ext cx="3999900" cy="3397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171675"/>
            <a:ext cx="3999900" cy="3397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a:endParaRPr/>
          </a:p>
        </p:txBody>
      </p:sp>
      <p:sp>
        <p:nvSpPr>
          <p:cNvPr id="38" name="Google Shape;38;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686400" cy="0"/>
          </a:xfrm>
          <a:prstGeom prst="straightConnector1">
            <a:avLst/>
          </a:prstGeom>
          <a:noFill/>
          <a:ln w="19050" cap="flat" cmpd="sng">
            <a:solidFill>
              <a:schemeClr val="lt2"/>
            </a:solidFill>
            <a:prstDash val="solid"/>
            <a:round/>
            <a:headEnd type="none" w="sm" len="sm"/>
            <a:tailEnd type="none" w="sm" len="sm"/>
          </a:ln>
        </p:spPr>
      </p:cxnSp>
      <p:sp>
        <p:nvSpPr>
          <p:cNvPr id="42" name="Google Shape;42;p9"/>
          <p:cNvSpPr txBox="1">
            <a:spLocks noGrp="1"/>
          </p:cNvSpPr>
          <p:nvPr>
            <p:ph type="title"/>
          </p:nvPr>
        </p:nvSpPr>
        <p:spPr>
          <a:xfrm>
            <a:off x="265500" y="1382350"/>
            <a:ext cx="4045200" cy="13332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a:endParaRPr/>
          </a:p>
        </p:txBody>
      </p:sp>
      <p:sp>
        <p:nvSpPr>
          <p:cNvPr id="43" name="Google Shape;43;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accent1"/>
              </a:buClr>
              <a:buSzPts val="1800"/>
              <a:buChar char="●"/>
              <a:defRPr>
                <a:solidFill>
                  <a:schemeClr val="accent1"/>
                </a:solidFill>
              </a:defRPr>
            </a:lvl1pPr>
            <a:lvl2pPr marL="914400" lvl="1" indent="-317500">
              <a:spcBef>
                <a:spcPts val="1600"/>
              </a:spcBef>
              <a:spcAft>
                <a:spcPts val="0"/>
              </a:spcAft>
              <a:buClr>
                <a:schemeClr val="accent1"/>
              </a:buClr>
              <a:buSzPts val="1400"/>
              <a:buChar char="○"/>
              <a:defRPr>
                <a:solidFill>
                  <a:schemeClr val="accent1"/>
                </a:solidFill>
              </a:defRPr>
            </a:lvl2pPr>
            <a:lvl3pPr marL="1371600" lvl="2" indent="-317500">
              <a:spcBef>
                <a:spcPts val="1600"/>
              </a:spcBef>
              <a:spcAft>
                <a:spcPts val="0"/>
              </a:spcAft>
              <a:buClr>
                <a:schemeClr val="accent1"/>
              </a:buClr>
              <a:buSzPts val="1400"/>
              <a:buChar char="■"/>
              <a:defRPr>
                <a:solidFill>
                  <a:schemeClr val="accent1"/>
                </a:solidFill>
              </a:defRPr>
            </a:lvl3pPr>
            <a:lvl4pPr marL="1828800" lvl="3" indent="-317500">
              <a:spcBef>
                <a:spcPts val="1600"/>
              </a:spcBef>
              <a:spcAft>
                <a:spcPts val="0"/>
              </a:spcAft>
              <a:buClr>
                <a:schemeClr val="accent1"/>
              </a:buClr>
              <a:buSzPts val="1400"/>
              <a:buChar char="●"/>
              <a:defRPr>
                <a:solidFill>
                  <a:schemeClr val="accent1"/>
                </a:solidFill>
              </a:defRPr>
            </a:lvl4pPr>
            <a:lvl5pPr marL="2286000" lvl="4" indent="-317500">
              <a:spcBef>
                <a:spcPts val="1600"/>
              </a:spcBef>
              <a:spcAft>
                <a:spcPts val="0"/>
              </a:spcAft>
              <a:buClr>
                <a:schemeClr val="accent1"/>
              </a:buClr>
              <a:buSzPts val="1400"/>
              <a:buChar char="○"/>
              <a:defRPr>
                <a:solidFill>
                  <a:schemeClr val="accent1"/>
                </a:solidFill>
              </a:defRPr>
            </a:lvl5pPr>
            <a:lvl6pPr marL="2743200" lvl="5" indent="-317500">
              <a:spcBef>
                <a:spcPts val="1600"/>
              </a:spcBef>
              <a:spcAft>
                <a:spcPts val="0"/>
              </a:spcAft>
              <a:buClr>
                <a:schemeClr val="accent1"/>
              </a:buClr>
              <a:buSzPts val="1400"/>
              <a:buChar char="■"/>
              <a:defRPr>
                <a:solidFill>
                  <a:schemeClr val="accent1"/>
                </a:solidFill>
              </a:defRPr>
            </a:lvl6pPr>
            <a:lvl7pPr marL="3200400" lvl="6" indent="-317500">
              <a:spcBef>
                <a:spcPts val="1600"/>
              </a:spcBef>
              <a:spcAft>
                <a:spcPts val="0"/>
              </a:spcAft>
              <a:buClr>
                <a:schemeClr val="accent1"/>
              </a:buClr>
              <a:buSzPts val="1400"/>
              <a:buChar char="●"/>
              <a:defRPr>
                <a:solidFill>
                  <a:schemeClr val="accent1"/>
                </a:solidFill>
              </a:defRPr>
            </a:lvl7pPr>
            <a:lvl8pPr marL="3657600" lvl="7" indent="-317500">
              <a:spcBef>
                <a:spcPts val="1600"/>
              </a:spcBef>
              <a:spcAft>
                <a:spcPts val="0"/>
              </a:spcAft>
              <a:buClr>
                <a:schemeClr val="accent1"/>
              </a:buClr>
              <a:buSzPts val="1400"/>
              <a:buChar char="○"/>
              <a:defRPr>
                <a:solidFill>
                  <a:schemeClr val="accent1"/>
                </a:solidFill>
              </a:defRPr>
            </a:lvl8pPr>
            <a:lvl9pPr marL="4114800" lvl="8" indent="-317500">
              <a:spcBef>
                <a:spcPts val="1600"/>
              </a:spcBef>
              <a:spcAft>
                <a:spcPts val="1600"/>
              </a:spcAft>
              <a:buClr>
                <a:schemeClr val="accent1"/>
              </a:buClr>
              <a:buSzPts val="1400"/>
              <a:buChar char="■"/>
              <a:defRPr>
                <a:solidFill>
                  <a:schemeClr val="accent1"/>
                </a:solidFill>
              </a:defRPr>
            </a:lvl9pPr>
          </a:lstStyle>
          <a:p>
            <a:endParaRPr/>
          </a:p>
        </p:txBody>
      </p:sp>
      <p:sp>
        <p:nvSpPr>
          <p:cNvPr id="45" name="Google Shape;45;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8" name="Google Shape;48;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perback">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132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7" name="Google Shape;7;p1"/>
          <p:cNvSpPr txBox="1">
            <a:spLocks noGrp="1"/>
          </p:cNvSpPr>
          <p:nvPr>
            <p:ph type="body" idx="1"/>
          </p:nvPr>
        </p:nvSpPr>
        <p:spPr>
          <a:xfrm>
            <a:off x="311700" y="1171600"/>
            <a:ext cx="8520600" cy="3397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marL="914400" lvl="1"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marL="1371600" lvl="2"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marL="1828800" lvl="3"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marL="2286000" lvl="4"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marL="2743200" lvl="5"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marL="3200400" lvl="6"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marL="3657600" lvl="7"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marL="4114800" lvl="8" indent="-317500">
              <a:lnSpc>
                <a:spcPct val="115000"/>
              </a:lnSpc>
              <a:spcBef>
                <a:spcPts val="1600"/>
              </a:spcBef>
              <a:spcAft>
                <a:spcPts val="160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slow">
        <p:fade thruBlk="1"/>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ed.gov/print/about/offices/list/oese/impactaid/whatisia.htm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512700" y="1969925"/>
            <a:ext cx="8118600" cy="857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Impact Aid 2022</a:t>
            </a:r>
            <a:endParaRPr dirty="0"/>
          </a:p>
        </p:txBody>
      </p:sp>
      <p:sp>
        <p:nvSpPr>
          <p:cNvPr id="60" name="Google Shape;60;p13"/>
          <p:cNvSpPr txBox="1">
            <a:spLocks noGrp="1"/>
          </p:cNvSpPr>
          <p:nvPr>
            <p:ph type="subTitle" idx="1"/>
          </p:nvPr>
        </p:nvSpPr>
        <p:spPr>
          <a:xfrm>
            <a:off x="311700" y="3735275"/>
            <a:ext cx="8520600" cy="1168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Seymour Community School District </a:t>
            </a:r>
            <a:endParaRPr/>
          </a:p>
          <a:p>
            <a:pPr marL="0" lvl="0" indent="0" algn="l" rtl="0">
              <a:spcBef>
                <a:spcPts val="0"/>
              </a:spcBef>
              <a:spcAft>
                <a:spcPts val="0"/>
              </a:spcAft>
              <a:buNone/>
            </a:pPr>
            <a:r>
              <a:rPr lang="en"/>
              <a:t>Overview &amp; Academic Progress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2"/>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Forward Results</a:t>
            </a:r>
            <a:endParaRPr/>
          </a:p>
        </p:txBody>
      </p:sp>
      <p:sp>
        <p:nvSpPr>
          <p:cNvPr id="124" name="Google Shape;124;p22"/>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Student achievement on Wisconsin State testing (% Advanced/Proficient)</a:t>
            </a:r>
            <a:endParaRPr/>
          </a:p>
          <a:p>
            <a:pPr marL="0" lvl="0" indent="0" algn="l" rtl="0">
              <a:spcBef>
                <a:spcPts val="1600"/>
              </a:spcBef>
              <a:spcAft>
                <a:spcPts val="1600"/>
              </a:spcAft>
              <a:buNone/>
            </a:pPr>
            <a:endParaRPr/>
          </a:p>
        </p:txBody>
      </p:sp>
      <p:graphicFrame>
        <p:nvGraphicFramePr>
          <p:cNvPr id="125" name="Google Shape;125;p22"/>
          <p:cNvGraphicFramePr/>
          <p:nvPr>
            <p:extLst>
              <p:ext uri="{D42A27DB-BD31-4B8C-83A1-F6EECF244321}">
                <p14:modId xmlns:p14="http://schemas.microsoft.com/office/powerpoint/2010/main" val="3820016659"/>
              </p:ext>
            </p:extLst>
          </p:nvPr>
        </p:nvGraphicFramePr>
        <p:xfrm>
          <a:off x="952500" y="1809750"/>
          <a:ext cx="6039450" cy="2621130"/>
        </p:xfrm>
        <a:graphic>
          <a:graphicData uri="http://schemas.openxmlformats.org/drawingml/2006/table">
            <a:tbl>
              <a:tblPr>
                <a:noFill/>
                <a:tableStyleId>{7A108117-AAE1-4E8E-95F6-640249F32A8B}</a:tableStyleId>
              </a:tblPr>
              <a:tblGrid>
                <a:gridCol w="1357325">
                  <a:extLst>
                    <a:ext uri="{9D8B030D-6E8A-4147-A177-3AD203B41FA5}">
                      <a16:colId xmlns:a16="http://schemas.microsoft.com/office/drawing/2014/main" val="20000"/>
                    </a:ext>
                  </a:extLst>
                </a:gridCol>
                <a:gridCol w="1668500">
                  <a:extLst>
                    <a:ext uri="{9D8B030D-6E8A-4147-A177-3AD203B41FA5}">
                      <a16:colId xmlns:a16="http://schemas.microsoft.com/office/drawing/2014/main" val="20001"/>
                    </a:ext>
                  </a:extLst>
                </a:gridCol>
                <a:gridCol w="1326800">
                  <a:extLst>
                    <a:ext uri="{9D8B030D-6E8A-4147-A177-3AD203B41FA5}">
                      <a16:colId xmlns:a16="http://schemas.microsoft.com/office/drawing/2014/main" val="20002"/>
                    </a:ext>
                  </a:extLst>
                </a:gridCol>
                <a:gridCol w="1686825">
                  <a:extLst>
                    <a:ext uri="{9D8B030D-6E8A-4147-A177-3AD203B41FA5}">
                      <a16:colId xmlns:a16="http://schemas.microsoft.com/office/drawing/2014/main" val="20003"/>
                    </a:ext>
                  </a:extLst>
                </a:gridCol>
              </a:tblGrid>
              <a:tr h="381000">
                <a:tc>
                  <a:txBody>
                    <a:bodyPr/>
                    <a:lstStyle/>
                    <a:p>
                      <a:pPr marL="0" lvl="0" indent="0" algn="l" rtl="0">
                        <a:spcBef>
                          <a:spcPts val="0"/>
                        </a:spcBef>
                        <a:spcAft>
                          <a:spcPts val="0"/>
                        </a:spcAft>
                        <a:buNone/>
                      </a:pPr>
                      <a:r>
                        <a:rPr lang="en"/>
                        <a:t>Subject</a:t>
                      </a:r>
                      <a:endParaRPr/>
                    </a:p>
                  </a:txBody>
                  <a:tcPr marL="91425" marR="91425" marT="91425" marB="91425"/>
                </a:tc>
                <a:tc>
                  <a:txBody>
                    <a:bodyPr/>
                    <a:lstStyle/>
                    <a:p>
                      <a:pPr marL="0" lvl="0" indent="0" algn="l" rtl="0">
                        <a:spcBef>
                          <a:spcPts val="0"/>
                        </a:spcBef>
                        <a:spcAft>
                          <a:spcPts val="0"/>
                        </a:spcAft>
                        <a:buNone/>
                      </a:pPr>
                      <a:r>
                        <a:rPr lang="en"/>
                        <a:t>Native American Students</a:t>
                      </a:r>
                      <a:endParaRPr/>
                    </a:p>
                  </a:txBody>
                  <a:tcPr marL="91425" marR="91425" marT="91425" marB="91425"/>
                </a:tc>
                <a:tc>
                  <a:txBody>
                    <a:bodyPr/>
                    <a:lstStyle/>
                    <a:p>
                      <a:pPr marL="0" lvl="0" indent="0" algn="l" rtl="0">
                        <a:spcBef>
                          <a:spcPts val="0"/>
                        </a:spcBef>
                        <a:spcAft>
                          <a:spcPts val="0"/>
                        </a:spcAft>
                        <a:buNone/>
                      </a:pPr>
                      <a:r>
                        <a:rPr lang="en"/>
                        <a:t>White Students</a:t>
                      </a:r>
                      <a:endParaRPr/>
                    </a:p>
                  </a:txBody>
                  <a:tcPr marL="91425" marR="91425" marT="91425" marB="91425"/>
                </a:tc>
                <a:tc>
                  <a:txBody>
                    <a:bodyPr/>
                    <a:lstStyle/>
                    <a:p>
                      <a:pPr marL="0" lvl="0" indent="0" algn="l" rtl="0">
                        <a:spcBef>
                          <a:spcPts val="0"/>
                        </a:spcBef>
                        <a:spcAft>
                          <a:spcPts val="0"/>
                        </a:spcAft>
                        <a:buNone/>
                      </a:pPr>
                      <a:r>
                        <a:rPr lang="en"/>
                        <a:t>Difference in percentage (Prev. Year)</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t>Mathematics</a:t>
                      </a:r>
                      <a:endParaRPr/>
                    </a:p>
                  </a:txBody>
                  <a:tcPr marL="91425" marR="91425" marT="91425" marB="91425"/>
                </a:tc>
                <a:tc>
                  <a:txBody>
                    <a:bodyPr/>
                    <a:lstStyle/>
                    <a:p>
                      <a:pPr marL="0" lvl="0" indent="0" algn="l" rtl="0">
                        <a:spcBef>
                          <a:spcPts val="0"/>
                        </a:spcBef>
                        <a:spcAft>
                          <a:spcPts val="0"/>
                        </a:spcAft>
                        <a:buNone/>
                      </a:pPr>
                      <a:r>
                        <a:rPr lang="en" dirty="0"/>
                        <a:t>3.6%</a:t>
                      </a:r>
                      <a:endParaRPr dirty="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dirty="0"/>
                        <a:t>36.9%</a:t>
                      </a:r>
                      <a:endParaRPr dirty="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dirty="0"/>
                        <a:t>33.3% (24.1%)</a:t>
                      </a:r>
                      <a:endParaRPr dirty="0"/>
                    </a:p>
                  </a:txBody>
                  <a:tcPr marL="91425" marR="91425" marT="91425" marB="91425">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a:t>English/Lang. Arts</a:t>
                      </a:r>
                      <a:endParaRPr/>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en" dirty="0"/>
                        <a:t>7.1%</a:t>
                      </a:r>
                      <a:endParaRPr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dirty="0"/>
                        <a:t>31.3%</a:t>
                      </a:r>
                      <a:endParaRPr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dirty="0"/>
                        <a:t>24.2% (13.2%)</a:t>
                      </a:r>
                      <a:endParaRPr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a:t>Social Studies</a:t>
                      </a:r>
                      <a:endParaRPr/>
                    </a:p>
                  </a:txBody>
                  <a:tcPr marL="91425" marR="91425" marT="91425" marB="91425"/>
                </a:tc>
                <a:tc>
                  <a:txBody>
                    <a:bodyPr/>
                    <a:lstStyle/>
                    <a:p>
                      <a:pPr marL="0" lvl="0" indent="0" algn="l" rtl="0">
                        <a:spcBef>
                          <a:spcPts val="0"/>
                        </a:spcBef>
                        <a:spcAft>
                          <a:spcPts val="0"/>
                        </a:spcAft>
                        <a:buNone/>
                      </a:pPr>
                      <a:r>
                        <a:rPr lang="en" dirty="0"/>
                        <a:t>25.0%</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dirty="0"/>
                        <a:t>54.0%</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dirty="0"/>
                        <a:t>29.0% (18.9%)</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n"/>
                        <a:t>Science</a:t>
                      </a:r>
                      <a:endParaRPr/>
                    </a:p>
                  </a:txBody>
                  <a:tcPr marL="91425" marR="91425" marT="91425" marB="91425"/>
                </a:tc>
                <a:tc>
                  <a:txBody>
                    <a:bodyPr/>
                    <a:lstStyle/>
                    <a:p>
                      <a:pPr marL="0" lvl="0" indent="0" algn="l" rtl="0">
                        <a:spcBef>
                          <a:spcPts val="0"/>
                        </a:spcBef>
                        <a:spcAft>
                          <a:spcPts val="0"/>
                        </a:spcAft>
                        <a:buNone/>
                      </a:pPr>
                      <a:r>
                        <a:rPr lang="en" dirty="0"/>
                        <a:t>25.0%</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dirty="0"/>
                        <a:t>42.0%</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dirty="0"/>
                        <a:t>17.0% (22.0%)</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pic>
        <p:nvPicPr>
          <p:cNvPr id="126" name="Google Shape;126;p22"/>
          <p:cNvPicPr preferRelativeResize="0"/>
          <p:nvPr/>
        </p:nvPicPr>
        <p:blipFill>
          <a:blip r:embed="rId3">
            <a:alphaModFix/>
          </a:blip>
          <a:stretch>
            <a:fillRect/>
          </a:stretch>
        </p:blipFill>
        <p:spPr>
          <a:xfrm>
            <a:off x="5051775" y="139000"/>
            <a:ext cx="1940175" cy="10865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25"/>
                                        </p:tgtEl>
                                        <p:attrNameLst>
                                          <p:attrName>style.visibility</p:attrName>
                                        </p:attrNameLst>
                                      </p:cBhvr>
                                      <p:to>
                                        <p:strVal val="visible"/>
                                      </p:to>
                                    </p:set>
                                    <p:anim calcmode="lin" valueType="num">
                                      <p:cBhvr additive="base">
                                        <p:cTn id="7" dur="1000"/>
                                        <p:tgtEl>
                                          <p:spTgt spid="125"/>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3"/>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Extracurricular Participation</a:t>
            </a:r>
            <a:endParaRPr/>
          </a:p>
        </p:txBody>
      </p:sp>
      <p:sp>
        <p:nvSpPr>
          <p:cNvPr id="132" name="Google Shape;132;p23"/>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dirty="0"/>
              <a:t>Student participation in extracurricular activities (2020 data)</a:t>
            </a:r>
            <a:endParaRPr dirty="0"/>
          </a:p>
          <a:p>
            <a:pPr marL="0" lvl="0" indent="0" algn="l" rtl="0">
              <a:spcBef>
                <a:spcPts val="1600"/>
              </a:spcBef>
              <a:spcAft>
                <a:spcPts val="1600"/>
              </a:spcAft>
              <a:buNone/>
            </a:pPr>
            <a:endParaRPr dirty="0"/>
          </a:p>
        </p:txBody>
      </p:sp>
      <p:graphicFrame>
        <p:nvGraphicFramePr>
          <p:cNvPr id="133" name="Google Shape;133;p23"/>
          <p:cNvGraphicFramePr/>
          <p:nvPr>
            <p:extLst>
              <p:ext uri="{D42A27DB-BD31-4B8C-83A1-F6EECF244321}">
                <p14:modId xmlns:p14="http://schemas.microsoft.com/office/powerpoint/2010/main" val="607629494"/>
              </p:ext>
            </p:extLst>
          </p:nvPr>
        </p:nvGraphicFramePr>
        <p:xfrm>
          <a:off x="952500" y="1809750"/>
          <a:ext cx="5716075" cy="1401990"/>
        </p:xfrm>
        <a:graphic>
          <a:graphicData uri="http://schemas.openxmlformats.org/drawingml/2006/table">
            <a:tbl>
              <a:tblPr>
                <a:noFill/>
                <a:tableStyleId>{7A108117-AAE1-4E8E-95F6-640249F32A8B}</a:tableStyleId>
              </a:tblPr>
              <a:tblGrid>
                <a:gridCol w="1357325">
                  <a:extLst>
                    <a:ext uri="{9D8B030D-6E8A-4147-A177-3AD203B41FA5}">
                      <a16:colId xmlns:a16="http://schemas.microsoft.com/office/drawing/2014/main" val="20000"/>
                    </a:ext>
                  </a:extLst>
                </a:gridCol>
                <a:gridCol w="1570875">
                  <a:extLst>
                    <a:ext uri="{9D8B030D-6E8A-4147-A177-3AD203B41FA5}">
                      <a16:colId xmlns:a16="http://schemas.microsoft.com/office/drawing/2014/main" val="20001"/>
                    </a:ext>
                  </a:extLst>
                </a:gridCol>
                <a:gridCol w="1284100">
                  <a:extLst>
                    <a:ext uri="{9D8B030D-6E8A-4147-A177-3AD203B41FA5}">
                      <a16:colId xmlns:a16="http://schemas.microsoft.com/office/drawing/2014/main" val="20002"/>
                    </a:ext>
                  </a:extLst>
                </a:gridCol>
                <a:gridCol w="1503775">
                  <a:extLst>
                    <a:ext uri="{9D8B030D-6E8A-4147-A177-3AD203B41FA5}">
                      <a16:colId xmlns:a16="http://schemas.microsoft.com/office/drawing/2014/main" val="20003"/>
                    </a:ext>
                  </a:extLst>
                </a:gridCol>
              </a:tblGrid>
              <a:tr h="38100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en"/>
                        <a:t>Native American Students</a:t>
                      </a:r>
                      <a:endParaRPr/>
                    </a:p>
                  </a:txBody>
                  <a:tcPr marL="91425" marR="91425" marT="91425" marB="91425"/>
                </a:tc>
                <a:tc>
                  <a:txBody>
                    <a:bodyPr/>
                    <a:lstStyle/>
                    <a:p>
                      <a:pPr marL="0" lvl="0" indent="0" algn="l" rtl="0">
                        <a:spcBef>
                          <a:spcPts val="0"/>
                        </a:spcBef>
                        <a:spcAft>
                          <a:spcPts val="0"/>
                        </a:spcAft>
                        <a:buNone/>
                      </a:pPr>
                      <a:r>
                        <a:rPr lang="en"/>
                        <a:t>White Students</a:t>
                      </a:r>
                      <a:endParaRPr/>
                    </a:p>
                  </a:txBody>
                  <a:tcPr marL="91425" marR="91425" marT="91425" marB="91425"/>
                </a:tc>
                <a:tc>
                  <a:txBody>
                    <a:bodyPr/>
                    <a:lstStyle/>
                    <a:p>
                      <a:pPr marL="0" lvl="0" indent="0" algn="l" rtl="0">
                        <a:spcBef>
                          <a:spcPts val="0"/>
                        </a:spcBef>
                        <a:spcAft>
                          <a:spcPts val="0"/>
                        </a:spcAft>
                        <a:buNone/>
                      </a:pPr>
                      <a:r>
                        <a:rPr lang="en"/>
                        <a:t>Total Students</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t>Students</a:t>
                      </a:r>
                      <a:endParaRPr/>
                    </a:p>
                  </a:txBody>
                  <a:tcPr marL="91425" marR="91425" marT="91425" marB="91425"/>
                </a:tc>
                <a:tc>
                  <a:txBody>
                    <a:bodyPr/>
                    <a:lstStyle/>
                    <a:p>
                      <a:pPr marL="0" lvl="0" indent="0" algn="l" rtl="0">
                        <a:spcBef>
                          <a:spcPts val="0"/>
                        </a:spcBef>
                        <a:spcAft>
                          <a:spcPts val="0"/>
                        </a:spcAft>
                        <a:buNone/>
                      </a:pPr>
                      <a:r>
                        <a:rPr lang="en" dirty="0"/>
                        <a:t>23 (21.9%)</a:t>
                      </a:r>
                      <a:endParaRPr dirty="0"/>
                    </a:p>
                  </a:txBody>
                  <a:tcPr marL="91425" marR="91425" marT="91425" marB="91425"/>
                </a:tc>
                <a:tc>
                  <a:txBody>
                    <a:bodyPr/>
                    <a:lstStyle/>
                    <a:p>
                      <a:pPr marL="0" lvl="0" indent="0" algn="l" rtl="0">
                        <a:spcBef>
                          <a:spcPts val="0"/>
                        </a:spcBef>
                        <a:spcAft>
                          <a:spcPts val="0"/>
                        </a:spcAft>
                        <a:buNone/>
                      </a:pPr>
                      <a:r>
                        <a:rPr lang="en" dirty="0"/>
                        <a:t>288 (57.5%)</a:t>
                      </a:r>
                      <a:endParaRPr dirty="0"/>
                    </a:p>
                  </a:txBody>
                  <a:tcPr marL="91425" marR="91425" marT="91425" marB="91425"/>
                </a:tc>
                <a:tc>
                  <a:txBody>
                    <a:bodyPr/>
                    <a:lstStyle/>
                    <a:p>
                      <a:pPr marL="0" lvl="0" indent="0" algn="l" rtl="0">
                        <a:spcBef>
                          <a:spcPts val="0"/>
                        </a:spcBef>
                        <a:spcAft>
                          <a:spcPts val="0"/>
                        </a:spcAft>
                        <a:buNone/>
                      </a:pPr>
                      <a:r>
                        <a:rPr lang="en" dirty="0"/>
                        <a:t>318 (53.0%)</a:t>
                      </a:r>
                      <a:endParaRPr dirty="0"/>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a:t>Activities</a:t>
                      </a:r>
                      <a:endParaRPr/>
                    </a:p>
                  </a:txBody>
                  <a:tcPr marL="91425" marR="91425" marT="91425" marB="91425"/>
                </a:tc>
                <a:tc>
                  <a:txBody>
                    <a:bodyPr/>
                    <a:lstStyle/>
                    <a:p>
                      <a:pPr marL="0" lvl="0" indent="0" algn="l" rtl="0">
                        <a:spcBef>
                          <a:spcPts val="0"/>
                        </a:spcBef>
                        <a:spcAft>
                          <a:spcPts val="0"/>
                        </a:spcAft>
                        <a:buNone/>
                      </a:pPr>
                      <a:r>
                        <a:rPr lang="en" dirty="0"/>
                        <a:t>28 (26.7%)</a:t>
                      </a:r>
                      <a:endParaRPr dirty="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dirty="0"/>
                        <a:t>615 (113.3%)</a:t>
                      </a:r>
                      <a:endParaRPr dirty="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dirty="0"/>
                        <a:t>670 (100.0%)</a:t>
                      </a:r>
                      <a:endParaRPr dirty="0"/>
                    </a:p>
                  </a:txBody>
                  <a:tcPr marL="91425" marR="91425" marT="91425" marB="91425">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pic>
        <p:nvPicPr>
          <p:cNvPr id="134" name="Google Shape;134;p23"/>
          <p:cNvPicPr preferRelativeResize="0"/>
          <p:nvPr/>
        </p:nvPicPr>
        <p:blipFill>
          <a:blip r:embed="rId3">
            <a:alphaModFix/>
          </a:blip>
          <a:stretch>
            <a:fillRect/>
          </a:stretch>
        </p:blipFill>
        <p:spPr>
          <a:xfrm>
            <a:off x="2192484" y="3196500"/>
            <a:ext cx="3236116" cy="18122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33"/>
                                        </p:tgtEl>
                                        <p:attrNameLst>
                                          <p:attrName>style.visibility</p:attrName>
                                        </p:attrNameLst>
                                      </p:cBhvr>
                                      <p:to>
                                        <p:strVal val="visible"/>
                                      </p:to>
                                    </p:set>
                                    <p:anim calcmode="lin" valueType="num">
                                      <p:cBhvr additive="base">
                                        <p:cTn id="7" dur="1000"/>
                                        <p:tgtEl>
                                          <p:spTgt spid="133"/>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4"/>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Any questions?</a:t>
            </a:r>
            <a:endParaRPr/>
          </a:p>
        </p:txBody>
      </p:sp>
      <p:pic>
        <p:nvPicPr>
          <p:cNvPr id="141" name="Google Shape;141;p24"/>
          <p:cNvPicPr preferRelativeResize="0"/>
          <p:nvPr/>
        </p:nvPicPr>
        <p:blipFill>
          <a:blip r:embed="rId3">
            <a:alphaModFix/>
          </a:blip>
          <a:stretch>
            <a:fillRect/>
          </a:stretch>
        </p:blipFill>
        <p:spPr>
          <a:xfrm>
            <a:off x="1114485" y="1199800"/>
            <a:ext cx="6080939" cy="33972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Overview</a:t>
            </a:r>
            <a:endParaRPr/>
          </a:p>
        </p:txBody>
      </p:sp>
      <p:sp>
        <p:nvSpPr>
          <p:cNvPr id="66" name="Google Shape;66;p14"/>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100">
                <a:latin typeface="Arial"/>
                <a:ea typeface="Arial"/>
                <a:cs typeface="Arial"/>
                <a:sym typeface="Arial"/>
              </a:rPr>
              <a:t>Many local school districts across the United States include within their boundaries parcels of land that are owned by the Federal Government or that have been removed from the local tax rolls by the Federal Government, including Native American lands. These school districts face special challenges — they must provide a quality education to the children living on the Native American and other Federal lands and meet the requirements of the Every Student Succeeds Act, while sometimes operating with less local revenue than is available to other school districts, because the property is exempt from local property taxes.</a:t>
            </a:r>
            <a:endParaRPr sz="1100">
              <a:latin typeface="Arial"/>
              <a:ea typeface="Arial"/>
              <a:cs typeface="Arial"/>
              <a:sym typeface="Arial"/>
            </a:endParaRPr>
          </a:p>
          <a:p>
            <a:pPr marL="0" lvl="0" indent="0" algn="l" rtl="0">
              <a:spcBef>
                <a:spcPts val="1600"/>
              </a:spcBef>
              <a:spcAft>
                <a:spcPts val="1600"/>
              </a:spcAft>
              <a:buClr>
                <a:schemeClr val="dk1"/>
              </a:buClr>
              <a:buSzPts val="1100"/>
              <a:buFont typeface="Arial"/>
              <a:buNone/>
            </a:pPr>
            <a:r>
              <a:rPr lang="en" sz="1100">
                <a:latin typeface="Arial"/>
                <a:ea typeface="Arial"/>
                <a:cs typeface="Arial"/>
                <a:sym typeface="Arial"/>
              </a:rPr>
              <a:t>Since 1950, Congress has provided financial assistance to these local school districts through the Impact Aid Program. Impact Aid was designed to assist local school districts that are not able to use property tax revenue due to the presence of tax-exempt Federal or Native American property, or that have experienced increased expenditures due to the enrollment of federally connected children, including children living on Native American lands. The Impact Aid law (Title VII of the Elementary and Secondary Education Act of 1965 (ESEA)) provides assistance to local school districts with concentrations of children residing on Native American lands, military bases, low-rent housing properties, or other Federal properties and, to a lesser extent, concentrations of children who have parents in the uniformed services or employed on eligible Federal properties who do not live on Federal property.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Overview</a:t>
            </a:r>
            <a:endParaRPr/>
          </a:p>
        </p:txBody>
      </p:sp>
      <p:sp>
        <p:nvSpPr>
          <p:cNvPr id="72" name="Google Shape;72;p15"/>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100">
                <a:latin typeface="Arial"/>
                <a:ea typeface="Arial"/>
                <a:cs typeface="Arial"/>
                <a:sym typeface="Arial"/>
              </a:rPr>
              <a:t>The Impact Aid law has been amended numerous times since its inception in 1950. The program continues, however, to support local school districts with concentrations of children who reside on Native American lands, military bases, low-rent housing properties, and other Federal properties, or who have parents in the uniformed services or employed on eligible Federal properties. The law refers to local school districts as local educational agencies, or LEAs.</a:t>
            </a:r>
            <a:endParaRPr sz="1100">
              <a:latin typeface="Arial"/>
              <a:ea typeface="Arial"/>
              <a:cs typeface="Arial"/>
              <a:sym typeface="Arial"/>
            </a:endParaRPr>
          </a:p>
          <a:p>
            <a:pPr marL="0" lvl="0" indent="0" algn="l" rtl="0">
              <a:spcBef>
                <a:spcPts val="1600"/>
              </a:spcBef>
              <a:spcAft>
                <a:spcPts val="0"/>
              </a:spcAft>
              <a:buClr>
                <a:schemeClr val="dk1"/>
              </a:buClr>
              <a:buSzPts val="1100"/>
              <a:buFont typeface="Arial"/>
              <a:buNone/>
            </a:pPr>
            <a:r>
              <a:rPr lang="en" sz="1100">
                <a:latin typeface="Arial"/>
                <a:ea typeface="Arial"/>
                <a:cs typeface="Arial"/>
                <a:sym typeface="Arial"/>
              </a:rPr>
              <a:t>Impact Aid funding is direct, locally controlled, and flexible.  All Impact Aid funds appropriated annually by Congress are disbursed directly to school districts - bypassing state involvement.  They can be used for any general fund purpose, such as instructional materials, salaries, transportation, technology, or capital needs.   All decisions on how Impact Aid funds are spent are made locally.  This flexibility and local control allows school district leaders to target funds supporting all students wherever the needs are greatest.</a:t>
            </a:r>
            <a:endParaRPr sz="1100">
              <a:latin typeface="Arial"/>
              <a:ea typeface="Arial"/>
              <a:cs typeface="Arial"/>
              <a:sym typeface="Arial"/>
            </a:endParaRPr>
          </a:p>
          <a:p>
            <a:pPr marL="0" lvl="0" indent="0" algn="l" rtl="0">
              <a:spcBef>
                <a:spcPts val="1600"/>
              </a:spcBef>
              <a:spcAft>
                <a:spcPts val="0"/>
              </a:spcAft>
              <a:buClr>
                <a:schemeClr val="dk1"/>
              </a:buClr>
              <a:buSzPts val="1100"/>
              <a:buFont typeface="Arial"/>
              <a:buNone/>
            </a:pPr>
            <a:r>
              <a:rPr lang="en" sz="1100">
                <a:latin typeface="Arial"/>
                <a:ea typeface="Arial"/>
                <a:cs typeface="Arial"/>
                <a:sym typeface="Arial"/>
              </a:rPr>
              <a:t>Each school district must submit an Impact Aid application annually to the U.S. Department of Education.  The Department reviews the applications and processes payments based on Congressional appropriations each fiscal year (October 1 - September 30).  The Department allocates funding in multiple installments until all available funds are distributed.  School district applications are audited, on average, once every five years.</a:t>
            </a:r>
            <a:endParaRPr sz="1100">
              <a:latin typeface="Arial"/>
              <a:ea typeface="Arial"/>
              <a:cs typeface="Arial"/>
              <a:sym typeface="Arial"/>
            </a:endParaRPr>
          </a:p>
          <a:p>
            <a:pPr marL="0" lvl="0" indent="0" algn="l" rtl="0">
              <a:spcBef>
                <a:spcPts val="1600"/>
              </a:spcBef>
              <a:spcAft>
                <a:spcPts val="1600"/>
              </a:spcAft>
              <a:buClr>
                <a:schemeClr val="dk1"/>
              </a:buClr>
              <a:buSzPts val="1100"/>
              <a:buFont typeface="Arial"/>
              <a:buNone/>
            </a:pPr>
            <a:r>
              <a:rPr lang="en" sz="1100" u="sng">
                <a:solidFill>
                  <a:schemeClr val="accent5"/>
                </a:solidFill>
                <a:latin typeface="Arial"/>
                <a:ea typeface="Arial"/>
                <a:cs typeface="Arial"/>
                <a:sym typeface="Arial"/>
                <a:hlinkClick r:id="rId3"/>
              </a:rPr>
              <a:t>http://www.ed.gov/print/about/offices/list/oese/impactaid/whatisia.html</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Impact Aid History</a:t>
            </a:r>
            <a:endParaRPr/>
          </a:p>
        </p:txBody>
      </p:sp>
      <p:sp>
        <p:nvSpPr>
          <p:cNvPr id="78" name="Google Shape;78;p16"/>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Seymour Community School District</a:t>
            </a:r>
            <a:endParaRPr/>
          </a:p>
          <a:p>
            <a:pPr marL="0" lvl="0" indent="0" algn="l" rtl="0">
              <a:spcBef>
                <a:spcPts val="1600"/>
              </a:spcBef>
              <a:spcAft>
                <a:spcPts val="1600"/>
              </a:spcAft>
              <a:buNone/>
            </a:pPr>
            <a:endParaRPr/>
          </a:p>
        </p:txBody>
      </p:sp>
      <p:graphicFrame>
        <p:nvGraphicFramePr>
          <p:cNvPr id="79" name="Google Shape;79;p16"/>
          <p:cNvGraphicFramePr/>
          <p:nvPr>
            <p:extLst>
              <p:ext uri="{D42A27DB-BD31-4B8C-83A1-F6EECF244321}">
                <p14:modId xmlns:p14="http://schemas.microsoft.com/office/powerpoint/2010/main" val="3892683971"/>
              </p:ext>
            </p:extLst>
          </p:nvPr>
        </p:nvGraphicFramePr>
        <p:xfrm>
          <a:off x="436552" y="1641914"/>
          <a:ext cx="8193515" cy="3494380"/>
        </p:xfrm>
        <a:graphic>
          <a:graphicData uri="http://schemas.openxmlformats.org/drawingml/2006/table">
            <a:tbl>
              <a:tblPr>
                <a:noFill/>
                <a:tableStyleId>{7A108117-AAE1-4E8E-95F6-640249F32A8B}</a:tableStyleId>
              </a:tblPr>
              <a:tblGrid>
                <a:gridCol w="908374">
                  <a:extLst>
                    <a:ext uri="{9D8B030D-6E8A-4147-A177-3AD203B41FA5}">
                      <a16:colId xmlns:a16="http://schemas.microsoft.com/office/drawing/2014/main" val="20000"/>
                    </a:ext>
                  </a:extLst>
                </a:gridCol>
                <a:gridCol w="662234">
                  <a:extLst>
                    <a:ext uri="{9D8B030D-6E8A-4147-A177-3AD203B41FA5}">
                      <a16:colId xmlns:a16="http://schemas.microsoft.com/office/drawing/2014/main" val="3583103096"/>
                    </a:ext>
                  </a:extLst>
                </a:gridCol>
                <a:gridCol w="662234">
                  <a:extLst>
                    <a:ext uri="{9D8B030D-6E8A-4147-A177-3AD203B41FA5}">
                      <a16:colId xmlns:a16="http://schemas.microsoft.com/office/drawing/2014/main" val="666818313"/>
                    </a:ext>
                  </a:extLst>
                </a:gridCol>
                <a:gridCol w="691537">
                  <a:extLst>
                    <a:ext uri="{9D8B030D-6E8A-4147-A177-3AD203B41FA5}">
                      <a16:colId xmlns:a16="http://schemas.microsoft.com/office/drawing/2014/main" val="1153455699"/>
                    </a:ext>
                  </a:extLst>
                </a:gridCol>
                <a:gridCol w="697136">
                  <a:extLst>
                    <a:ext uri="{9D8B030D-6E8A-4147-A177-3AD203B41FA5}">
                      <a16:colId xmlns:a16="http://schemas.microsoft.com/office/drawing/2014/main" val="20002"/>
                    </a:ext>
                  </a:extLst>
                </a:gridCol>
                <a:gridCol w="722165">
                  <a:extLst>
                    <a:ext uri="{9D8B030D-6E8A-4147-A177-3AD203B41FA5}">
                      <a16:colId xmlns:a16="http://schemas.microsoft.com/office/drawing/2014/main" val="20003"/>
                    </a:ext>
                  </a:extLst>
                </a:gridCol>
                <a:gridCol w="757768">
                  <a:extLst>
                    <a:ext uri="{9D8B030D-6E8A-4147-A177-3AD203B41FA5}">
                      <a16:colId xmlns:a16="http://schemas.microsoft.com/office/drawing/2014/main" val="20004"/>
                    </a:ext>
                  </a:extLst>
                </a:gridCol>
                <a:gridCol w="771180">
                  <a:extLst>
                    <a:ext uri="{9D8B030D-6E8A-4147-A177-3AD203B41FA5}">
                      <a16:colId xmlns:a16="http://schemas.microsoft.com/office/drawing/2014/main" val="20005"/>
                    </a:ext>
                  </a:extLst>
                </a:gridCol>
                <a:gridCol w="757768">
                  <a:extLst>
                    <a:ext uri="{9D8B030D-6E8A-4147-A177-3AD203B41FA5}">
                      <a16:colId xmlns:a16="http://schemas.microsoft.com/office/drawing/2014/main" val="20006"/>
                    </a:ext>
                  </a:extLst>
                </a:gridCol>
                <a:gridCol w="777885">
                  <a:extLst>
                    <a:ext uri="{9D8B030D-6E8A-4147-A177-3AD203B41FA5}">
                      <a16:colId xmlns:a16="http://schemas.microsoft.com/office/drawing/2014/main" val="20007"/>
                    </a:ext>
                  </a:extLst>
                </a:gridCol>
                <a:gridCol w="785234">
                  <a:extLst>
                    <a:ext uri="{9D8B030D-6E8A-4147-A177-3AD203B41FA5}">
                      <a16:colId xmlns:a16="http://schemas.microsoft.com/office/drawing/2014/main" val="20008"/>
                    </a:ext>
                  </a:extLst>
                </a:gridCol>
              </a:tblGrid>
              <a:tr h="433140">
                <a:tc>
                  <a:txBody>
                    <a:bodyPr/>
                    <a:lstStyle/>
                    <a:p>
                      <a:pPr marL="0" lvl="0" indent="0" algn="l" rtl="0">
                        <a:spcBef>
                          <a:spcPts val="0"/>
                        </a:spcBef>
                        <a:spcAft>
                          <a:spcPts val="0"/>
                        </a:spcAft>
                        <a:buNone/>
                      </a:pPr>
                      <a:r>
                        <a:rPr lang="en-US" sz="900" dirty="0"/>
                        <a:t>Fiscal</a:t>
                      </a:r>
                      <a:r>
                        <a:rPr lang="en" sz="900" dirty="0"/>
                        <a:t> Year</a:t>
                      </a:r>
                      <a:endParaRPr sz="900" dirty="0"/>
                    </a:p>
                  </a:txBody>
                  <a:tcPr marL="91425" marR="91425" marT="91425" marB="91425">
                    <a:lnR w="9525" cap="flat" cmpd="sng" algn="ctr">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en" sz="900" b="1" u="sng" dirty="0"/>
                        <a:t>2022</a:t>
                      </a:r>
                      <a:endParaRPr sz="900" b="1" u="sng" dirty="0"/>
                    </a:p>
                  </a:txBody>
                  <a:tcPr marL="91425" marR="91425" marT="91425" marB="91425">
                    <a:lnL w="9525" cap="flat" cmpd="sng">
                      <a:solidFill>
                        <a:srgbClr val="9E9E9E"/>
                      </a:solidFill>
                      <a:prstDash val="solid"/>
                      <a:round/>
                      <a:headEnd type="none" w="sm" len="sm"/>
                      <a:tailEnd type="none" w="sm" len="sm"/>
                    </a:lnL>
                    <a:lnR w="9525" cap="flat" cmpd="sng" algn="ctr">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lgn="ctr">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900" b="1" u="sng" dirty="0"/>
                        <a:t>2021</a:t>
                      </a:r>
                      <a:endParaRPr sz="900" b="1" u="sng" dirty="0"/>
                    </a:p>
                  </a:txBody>
                  <a:tcPr marL="91425" marR="91425" marT="91425" marB="91425">
                    <a:lnL w="9525" cap="flat" cmpd="sng" algn="ctr">
                      <a:solidFill>
                        <a:srgbClr val="9E9E9E"/>
                      </a:solidFill>
                      <a:prstDash val="solid"/>
                      <a:round/>
                      <a:headEnd type="none" w="sm" len="sm"/>
                      <a:tailEnd type="none" w="sm" len="sm"/>
                    </a:lnL>
                    <a:lnR w="9525" cap="flat" cmpd="sng" algn="ctr">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lgn="ctr">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900" b="1" u="sng" dirty="0"/>
                        <a:t>2020</a:t>
                      </a:r>
                      <a:endParaRPr sz="900" b="1" u="sng" dirty="0"/>
                    </a:p>
                  </a:txBody>
                  <a:tcPr marL="91425" marR="91425" marT="91425" marB="91425">
                    <a:lnL w="9525" cap="flat" cmpd="sng" algn="ctr">
                      <a:solidFill>
                        <a:srgbClr val="9E9E9E"/>
                      </a:solidFill>
                      <a:prstDash val="solid"/>
                      <a:round/>
                      <a:headEnd type="none" w="sm" len="sm"/>
                      <a:tailEnd type="none" w="sm" len="sm"/>
                    </a:lnL>
                    <a:lnR w="9525" cap="flat" cmpd="sng" algn="ctr">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lgn="ctr">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900" b="1" u="sng" dirty="0"/>
                        <a:t>2019</a:t>
                      </a:r>
                      <a:endParaRPr sz="900" b="1" u="sng" dirty="0"/>
                    </a:p>
                  </a:txBody>
                  <a:tcPr marL="91425" marR="91425" marT="91425" marB="91425">
                    <a:lnL w="9525" cap="flat" cmpd="sng" algn="ctr">
                      <a:solidFill>
                        <a:srgbClr val="9E9E9E"/>
                      </a:solidFill>
                      <a:prstDash val="solid"/>
                      <a:round/>
                      <a:headEnd type="none" w="sm" len="sm"/>
                      <a:tailEnd type="none" w="sm" len="sm"/>
                    </a:lnL>
                  </a:tcPr>
                </a:tc>
                <a:tc>
                  <a:txBody>
                    <a:bodyPr/>
                    <a:lstStyle/>
                    <a:p>
                      <a:pPr marL="0" lvl="0" indent="0" algn="l" rtl="0">
                        <a:spcBef>
                          <a:spcPts val="0"/>
                        </a:spcBef>
                        <a:spcAft>
                          <a:spcPts val="0"/>
                        </a:spcAft>
                        <a:buNone/>
                      </a:pPr>
                      <a:r>
                        <a:rPr lang="en" sz="900" b="1" u="sng" dirty="0"/>
                        <a:t>2018</a:t>
                      </a:r>
                      <a:endParaRPr sz="900" b="1" u="sng" dirty="0"/>
                    </a:p>
                  </a:txBody>
                  <a:tcPr marL="91425" marR="91425" marT="91425" marB="91425"/>
                </a:tc>
                <a:tc>
                  <a:txBody>
                    <a:bodyPr/>
                    <a:lstStyle/>
                    <a:p>
                      <a:pPr marL="0" lvl="0" indent="0" algn="l" rtl="0">
                        <a:spcBef>
                          <a:spcPts val="0"/>
                        </a:spcBef>
                        <a:spcAft>
                          <a:spcPts val="0"/>
                        </a:spcAft>
                        <a:buNone/>
                      </a:pPr>
                      <a:r>
                        <a:rPr lang="en" sz="900" b="1" u="sng" dirty="0"/>
                        <a:t>2017</a:t>
                      </a:r>
                      <a:endParaRPr sz="900" b="1" u="sng" dirty="0"/>
                    </a:p>
                  </a:txBody>
                  <a:tcPr marL="91425" marR="91425" marT="91425" marB="91425"/>
                </a:tc>
                <a:tc>
                  <a:txBody>
                    <a:bodyPr/>
                    <a:lstStyle/>
                    <a:p>
                      <a:pPr marL="0" lvl="0" indent="0" algn="l" rtl="0">
                        <a:spcBef>
                          <a:spcPts val="0"/>
                        </a:spcBef>
                        <a:spcAft>
                          <a:spcPts val="0"/>
                        </a:spcAft>
                        <a:buNone/>
                      </a:pPr>
                      <a:r>
                        <a:rPr lang="en" sz="900" b="1" u="sng" dirty="0"/>
                        <a:t>2016</a:t>
                      </a:r>
                      <a:endParaRPr sz="900" b="1" u="sng" dirty="0"/>
                    </a:p>
                  </a:txBody>
                  <a:tcPr marL="91425" marR="91425" marT="91425" marB="91425"/>
                </a:tc>
                <a:tc>
                  <a:txBody>
                    <a:bodyPr/>
                    <a:lstStyle/>
                    <a:p>
                      <a:pPr marL="0" lvl="0" indent="0" algn="l" rtl="0">
                        <a:spcBef>
                          <a:spcPts val="0"/>
                        </a:spcBef>
                        <a:spcAft>
                          <a:spcPts val="0"/>
                        </a:spcAft>
                        <a:buNone/>
                      </a:pPr>
                      <a:r>
                        <a:rPr lang="en" sz="900" b="1" u="sng" dirty="0"/>
                        <a:t>2015</a:t>
                      </a:r>
                      <a:endParaRPr sz="900" b="1" u="sng" dirty="0"/>
                    </a:p>
                  </a:txBody>
                  <a:tcPr marL="91425" marR="91425" marT="91425" marB="91425"/>
                </a:tc>
                <a:tc>
                  <a:txBody>
                    <a:bodyPr/>
                    <a:lstStyle/>
                    <a:p>
                      <a:pPr marL="0" lvl="0" indent="0" algn="l" rtl="0">
                        <a:spcBef>
                          <a:spcPts val="0"/>
                        </a:spcBef>
                        <a:spcAft>
                          <a:spcPts val="0"/>
                        </a:spcAft>
                        <a:buNone/>
                      </a:pPr>
                      <a:r>
                        <a:rPr lang="en" sz="900" b="1" u="sng" dirty="0"/>
                        <a:t>2014</a:t>
                      </a:r>
                      <a:endParaRPr sz="900" b="1" u="sng" dirty="0"/>
                    </a:p>
                  </a:txBody>
                  <a:tcPr marL="91425" marR="91425" marT="91425" marB="91425"/>
                </a:tc>
                <a:tc>
                  <a:txBody>
                    <a:bodyPr/>
                    <a:lstStyle/>
                    <a:p>
                      <a:pPr marL="0" lvl="0" indent="0" algn="l" rtl="0">
                        <a:spcBef>
                          <a:spcPts val="0"/>
                        </a:spcBef>
                        <a:spcAft>
                          <a:spcPts val="0"/>
                        </a:spcAft>
                        <a:buNone/>
                      </a:pPr>
                      <a:r>
                        <a:rPr lang="en" sz="900" b="1" u="sng" dirty="0"/>
                        <a:t>2013</a:t>
                      </a:r>
                      <a:endParaRPr sz="900" b="1" u="sng" dirty="0"/>
                    </a:p>
                  </a:txBody>
                  <a:tcPr marL="91425" marR="91425" marT="91425" marB="91425"/>
                </a:tc>
                <a:extLst>
                  <a:ext uri="{0D108BD9-81ED-4DB2-BD59-A6C34878D82A}">
                    <a16:rowId xmlns:a16="http://schemas.microsoft.com/office/drawing/2014/main" val="10000"/>
                  </a:ext>
                </a:extLst>
              </a:tr>
              <a:tr h="455380">
                <a:tc>
                  <a:txBody>
                    <a:bodyPr/>
                    <a:lstStyle/>
                    <a:p>
                      <a:pPr marL="0" lvl="0" indent="0" algn="l" rtl="0">
                        <a:spcBef>
                          <a:spcPts val="0"/>
                        </a:spcBef>
                        <a:spcAft>
                          <a:spcPts val="0"/>
                        </a:spcAft>
                        <a:buNone/>
                      </a:pPr>
                      <a:r>
                        <a:rPr lang="en" sz="900" dirty="0"/>
                        <a:t>ADA Percent</a:t>
                      </a:r>
                      <a:endParaRPr sz="900" dirty="0"/>
                    </a:p>
                  </a:txBody>
                  <a:tcPr marL="91425" marR="91425" marT="91425" marB="91425">
                    <a:lnR w="9525" cap="flat" cmpd="sng" algn="ctr">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en" sz="900" dirty="0"/>
                        <a:t>91.3%</a:t>
                      </a:r>
                      <a:endParaRPr sz="900" dirty="0"/>
                    </a:p>
                  </a:txBody>
                  <a:tcPr marL="91425" marR="91425" marT="91425" marB="91425">
                    <a:lnL w="9525" cap="flat" cmpd="sng">
                      <a:solidFill>
                        <a:srgbClr val="9E9E9E"/>
                      </a:solidFill>
                      <a:prstDash val="solid"/>
                      <a:round/>
                      <a:headEnd type="none" w="sm" len="sm"/>
                      <a:tailEnd type="none" w="sm" len="sm"/>
                    </a:lnL>
                    <a:lnR w="9525" cap="flat" cmpd="sng" algn="ctr">
                      <a:solidFill>
                        <a:srgbClr val="9E9E9E"/>
                      </a:solidFill>
                      <a:prstDash val="solid"/>
                      <a:round/>
                      <a:headEnd type="none" w="sm" len="sm"/>
                      <a:tailEnd type="none" w="sm" len="sm"/>
                    </a:lnR>
                    <a:lnT w="9525" cap="flat" cmpd="sng" algn="ctr">
                      <a:solidFill>
                        <a:srgbClr val="9E9E9E"/>
                      </a:solidFill>
                      <a:prstDash val="solid"/>
                      <a:round/>
                      <a:headEnd type="none" w="sm" len="sm"/>
                      <a:tailEnd type="none" w="sm" len="sm"/>
                    </a:lnT>
                    <a:lnB w="9525" cap="flat" cmpd="sng" algn="ctr">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900" dirty="0"/>
                        <a:t>93.3%</a:t>
                      </a:r>
                      <a:endParaRPr sz="900" dirty="0"/>
                    </a:p>
                  </a:txBody>
                  <a:tcPr marL="91425" marR="91425" marT="91425" marB="91425">
                    <a:lnL w="9525" cap="flat" cmpd="sng" algn="ctr">
                      <a:solidFill>
                        <a:srgbClr val="9E9E9E"/>
                      </a:solidFill>
                      <a:prstDash val="solid"/>
                      <a:round/>
                      <a:headEnd type="none" w="sm" len="sm"/>
                      <a:tailEnd type="none" w="sm" len="sm"/>
                    </a:lnL>
                    <a:lnR w="9525" cap="flat" cmpd="sng" algn="ctr">
                      <a:solidFill>
                        <a:srgbClr val="9E9E9E"/>
                      </a:solidFill>
                      <a:prstDash val="solid"/>
                      <a:round/>
                      <a:headEnd type="none" w="sm" len="sm"/>
                      <a:tailEnd type="none" w="sm" len="sm"/>
                    </a:lnR>
                    <a:lnT w="9525" cap="flat" cmpd="sng" algn="ctr">
                      <a:solidFill>
                        <a:srgbClr val="9E9E9E"/>
                      </a:solidFill>
                      <a:prstDash val="solid"/>
                      <a:round/>
                      <a:headEnd type="none" w="sm" len="sm"/>
                      <a:tailEnd type="none" w="sm" len="sm"/>
                    </a:lnT>
                    <a:lnB w="9525" cap="flat" cmpd="sng" algn="ctr">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900" dirty="0"/>
                        <a:t>93.3%</a:t>
                      </a:r>
                      <a:endParaRPr sz="900" dirty="0"/>
                    </a:p>
                  </a:txBody>
                  <a:tcPr marL="91425" marR="91425" marT="91425" marB="91425">
                    <a:lnL w="9525" cap="flat" cmpd="sng" algn="ctr">
                      <a:solidFill>
                        <a:srgbClr val="9E9E9E"/>
                      </a:solidFill>
                      <a:prstDash val="solid"/>
                      <a:round/>
                      <a:headEnd type="none" w="sm" len="sm"/>
                      <a:tailEnd type="none" w="sm" len="sm"/>
                    </a:lnL>
                    <a:lnR w="9525" cap="flat" cmpd="sng" algn="ctr">
                      <a:solidFill>
                        <a:srgbClr val="9E9E9E"/>
                      </a:solidFill>
                      <a:prstDash val="solid"/>
                      <a:round/>
                      <a:headEnd type="none" w="sm" len="sm"/>
                      <a:tailEnd type="none" w="sm" len="sm"/>
                    </a:lnR>
                    <a:lnT w="9525" cap="flat" cmpd="sng" algn="ctr">
                      <a:solidFill>
                        <a:srgbClr val="9E9E9E"/>
                      </a:solidFill>
                      <a:prstDash val="solid"/>
                      <a:round/>
                      <a:headEnd type="none" w="sm" len="sm"/>
                      <a:tailEnd type="none" w="sm" len="sm"/>
                    </a:lnT>
                    <a:lnB w="9525" cap="flat" cmpd="sng" algn="ctr">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900" dirty="0"/>
                        <a:t>93.3%</a:t>
                      </a:r>
                      <a:endParaRPr sz="900" dirty="0"/>
                    </a:p>
                  </a:txBody>
                  <a:tcPr marL="91425" marR="91425" marT="91425" marB="91425">
                    <a:lnL w="9525" cap="flat" cmpd="sng" algn="ctr">
                      <a:solidFill>
                        <a:srgbClr val="9E9E9E"/>
                      </a:solidFill>
                      <a:prstDash val="solid"/>
                      <a:round/>
                      <a:headEnd type="none" w="sm" len="sm"/>
                      <a:tailEnd type="none" w="sm" len="sm"/>
                    </a:lnL>
                  </a:tcPr>
                </a:tc>
                <a:tc>
                  <a:txBody>
                    <a:bodyPr/>
                    <a:lstStyle/>
                    <a:p>
                      <a:pPr marL="0" lvl="0" indent="0" algn="l" rtl="0">
                        <a:spcBef>
                          <a:spcPts val="0"/>
                        </a:spcBef>
                        <a:spcAft>
                          <a:spcPts val="0"/>
                        </a:spcAft>
                        <a:buNone/>
                      </a:pPr>
                      <a:r>
                        <a:rPr lang="en" sz="900" dirty="0"/>
                        <a:t>93.3%</a:t>
                      </a:r>
                      <a:endParaRPr sz="900" dirty="0"/>
                    </a:p>
                  </a:txBody>
                  <a:tcPr marL="91425" marR="91425" marT="91425" marB="91425"/>
                </a:tc>
                <a:tc>
                  <a:txBody>
                    <a:bodyPr/>
                    <a:lstStyle/>
                    <a:p>
                      <a:pPr marL="0" lvl="0" indent="0" algn="l" rtl="0">
                        <a:spcBef>
                          <a:spcPts val="0"/>
                        </a:spcBef>
                        <a:spcAft>
                          <a:spcPts val="0"/>
                        </a:spcAft>
                        <a:buNone/>
                      </a:pPr>
                      <a:r>
                        <a:rPr lang="en" sz="900"/>
                        <a:t>93.3%</a:t>
                      </a:r>
                      <a:endParaRPr sz="900"/>
                    </a:p>
                  </a:txBody>
                  <a:tcPr marL="91425" marR="91425" marT="91425" marB="91425"/>
                </a:tc>
                <a:tc>
                  <a:txBody>
                    <a:bodyPr/>
                    <a:lstStyle/>
                    <a:p>
                      <a:pPr marL="0" lvl="0" indent="0" algn="l" rtl="0">
                        <a:spcBef>
                          <a:spcPts val="0"/>
                        </a:spcBef>
                        <a:spcAft>
                          <a:spcPts val="0"/>
                        </a:spcAft>
                        <a:buNone/>
                      </a:pPr>
                      <a:r>
                        <a:rPr lang="en" sz="900"/>
                        <a:t>93.3%</a:t>
                      </a:r>
                      <a:endParaRPr sz="900"/>
                    </a:p>
                  </a:txBody>
                  <a:tcPr marL="91425" marR="91425" marT="91425" marB="91425"/>
                </a:tc>
                <a:tc>
                  <a:txBody>
                    <a:bodyPr/>
                    <a:lstStyle/>
                    <a:p>
                      <a:pPr marL="0" lvl="0" indent="0" algn="l" rtl="0">
                        <a:spcBef>
                          <a:spcPts val="0"/>
                        </a:spcBef>
                        <a:spcAft>
                          <a:spcPts val="0"/>
                        </a:spcAft>
                        <a:buNone/>
                      </a:pPr>
                      <a:r>
                        <a:rPr lang="en" sz="900" dirty="0"/>
                        <a:t>93.3%</a:t>
                      </a:r>
                      <a:endParaRPr sz="900" dirty="0"/>
                    </a:p>
                  </a:txBody>
                  <a:tcPr marL="91425" marR="91425" marT="91425" marB="91425"/>
                </a:tc>
                <a:tc>
                  <a:txBody>
                    <a:bodyPr/>
                    <a:lstStyle/>
                    <a:p>
                      <a:pPr marL="0" lvl="0" indent="0" algn="l" rtl="0">
                        <a:spcBef>
                          <a:spcPts val="0"/>
                        </a:spcBef>
                        <a:spcAft>
                          <a:spcPts val="0"/>
                        </a:spcAft>
                        <a:buNone/>
                      </a:pPr>
                      <a:r>
                        <a:rPr lang="en" sz="900" dirty="0"/>
                        <a:t>93.3%</a:t>
                      </a:r>
                      <a:endParaRPr sz="900" dirty="0"/>
                    </a:p>
                  </a:txBody>
                  <a:tcPr marL="91425" marR="91425" marT="91425" marB="91425"/>
                </a:tc>
                <a:tc>
                  <a:txBody>
                    <a:bodyPr/>
                    <a:lstStyle/>
                    <a:p>
                      <a:pPr marL="0" lvl="0" indent="0" algn="l" rtl="0">
                        <a:spcBef>
                          <a:spcPts val="0"/>
                        </a:spcBef>
                        <a:spcAft>
                          <a:spcPts val="0"/>
                        </a:spcAft>
                        <a:buNone/>
                      </a:pPr>
                      <a:r>
                        <a:rPr lang="en" sz="900" dirty="0"/>
                        <a:t>93.3%</a:t>
                      </a:r>
                      <a:endParaRPr sz="900" dirty="0"/>
                    </a:p>
                  </a:txBody>
                  <a:tcPr marL="91425" marR="91425" marT="91425" marB="91425"/>
                </a:tc>
                <a:extLst>
                  <a:ext uri="{0D108BD9-81ED-4DB2-BD59-A6C34878D82A}">
                    <a16:rowId xmlns:a16="http://schemas.microsoft.com/office/drawing/2014/main" val="10001"/>
                  </a:ext>
                </a:extLst>
              </a:tr>
              <a:tr h="455380">
                <a:tc>
                  <a:txBody>
                    <a:bodyPr/>
                    <a:lstStyle/>
                    <a:p>
                      <a:pPr marL="0" lvl="0" indent="0" algn="l" rtl="0">
                        <a:spcBef>
                          <a:spcPts val="0"/>
                        </a:spcBef>
                        <a:spcAft>
                          <a:spcPts val="0"/>
                        </a:spcAft>
                        <a:buNone/>
                      </a:pPr>
                      <a:r>
                        <a:rPr lang="en" sz="900" dirty="0"/>
                        <a:t>7003(b) Children</a:t>
                      </a:r>
                      <a:endParaRPr sz="900" dirty="0"/>
                    </a:p>
                  </a:txBody>
                  <a:tcPr marL="91425" marR="91425" marT="91425" marB="91425">
                    <a:lnR w="9525" cap="flat" cmpd="sng" algn="ctr">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en" sz="900" dirty="0"/>
                        <a:t>151</a:t>
                      </a:r>
                      <a:endParaRPr sz="900" dirty="0"/>
                    </a:p>
                  </a:txBody>
                  <a:tcPr marL="91425" marR="91425" marT="91425" marB="91425">
                    <a:lnL w="9525" cap="flat" cmpd="sng">
                      <a:solidFill>
                        <a:srgbClr val="9E9E9E"/>
                      </a:solidFill>
                      <a:prstDash val="solid"/>
                      <a:round/>
                      <a:headEnd type="none" w="sm" len="sm"/>
                      <a:tailEnd type="none" w="sm" len="sm"/>
                    </a:lnL>
                    <a:lnR w="9525" cap="flat" cmpd="sng" algn="ctr">
                      <a:solidFill>
                        <a:srgbClr val="9E9E9E"/>
                      </a:solidFill>
                      <a:prstDash val="solid"/>
                      <a:round/>
                      <a:headEnd type="none" w="sm" len="sm"/>
                      <a:tailEnd type="none" w="sm" len="sm"/>
                    </a:lnR>
                    <a:lnT w="9525" cap="flat" cmpd="sng" algn="ctr">
                      <a:solidFill>
                        <a:srgbClr val="9E9E9E"/>
                      </a:solidFill>
                      <a:prstDash val="solid"/>
                      <a:round/>
                      <a:headEnd type="none" w="sm" len="sm"/>
                      <a:tailEnd type="none" w="sm" len="sm"/>
                    </a:lnT>
                    <a:lnB w="9525" cap="flat" cmpd="sng" algn="ctr">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900" dirty="0"/>
                        <a:t>149</a:t>
                      </a:r>
                      <a:endParaRPr sz="900" dirty="0"/>
                    </a:p>
                  </a:txBody>
                  <a:tcPr marL="91425" marR="91425" marT="91425" marB="91425">
                    <a:lnL w="9525" cap="flat" cmpd="sng" algn="ctr">
                      <a:solidFill>
                        <a:srgbClr val="9E9E9E"/>
                      </a:solidFill>
                      <a:prstDash val="solid"/>
                      <a:round/>
                      <a:headEnd type="none" w="sm" len="sm"/>
                      <a:tailEnd type="none" w="sm" len="sm"/>
                    </a:lnL>
                    <a:lnR w="9525" cap="flat" cmpd="sng" algn="ctr">
                      <a:solidFill>
                        <a:srgbClr val="9E9E9E"/>
                      </a:solidFill>
                      <a:prstDash val="solid"/>
                      <a:round/>
                      <a:headEnd type="none" w="sm" len="sm"/>
                      <a:tailEnd type="none" w="sm" len="sm"/>
                    </a:lnR>
                    <a:lnT w="9525" cap="flat" cmpd="sng" algn="ctr">
                      <a:solidFill>
                        <a:srgbClr val="9E9E9E"/>
                      </a:solidFill>
                      <a:prstDash val="solid"/>
                      <a:round/>
                      <a:headEnd type="none" w="sm" len="sm"/>
                      <a:tailEnd type="none" w="sm" len="sm"/>
                    </a:lnT>
                    <a:lnB w="9525" cap="flat" cmpd="sng" algn="ctr">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900" dirty="0"/>
                        <a:t>159</a:t>
                      </a:r>
                      <a:endParaRPr sz="900" dirty="0"/>
                    </a:p>
                  </a:txBody>
                  <a:tcPr marL="91425" marR="91425" marT="91425" marB="91425">
                    <a:lnL w="9525" cap="flat" cmpd="sng" algn="ctr">
                      <a:solidFill>
                        <a:srgbClr val="9E9E9E"/>
                      </a:solidFill>
                      <a:prstDash val="solid"/>
                      <a:round/>
                      <a:headEnd type="none" w="sm" len="sm"/>
                      <a:tailEnd type="none" w="sm" len="sm"/>
                    </a:lnL>
                    <a:lnR w="9525" cap="flat" cmpd="sng" algn="ctr">
                      <a:solidFill>
                        <a:srgbClr val="9E9E9E"/>
                      </a:solidFill>
                      <a:prstDash val="solid"/>
                      <a:round/>
                      <a:headEnd type="none" w="sm" len="sm"/>
                      <a:tailEnd type="none" w="sm" len="sm"/>
                    </a:lnR>
                    <a:lnT w="9525" cap="flat" cmpd="sng" algn="ctr">
                      <a:solidFill>
                        <a:srgbClr val="9E9E9E"/>
                      </a:solidFill>
                      <a:prstDash val="solid"/>
                      <a:round/>
                      <a:headEnd type="none" w="sm" len="sm"/>
                      <a:tailEnd type="none" w="sm" len="sm"/>
                    </a:lnT>
                    <a:lnB w="9525" cap="flat" cmpd="sng" algn="ctr">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900"/>
                        <a:t>133</a:t>
                      </a:r>
                      <a:endParaRPr sz="900"/>
                    </a:p>
                  </a:txBody>
                  <a:tcPr marL="91425" marR="91425" marT="91425" marB="91425">
                    <a:lnL w="9525" cap="flat" cmpd="sng" algn="ctr">
                      <a:solidFill>
                        <a:srgbClr val="9E9E9E"/>
                      </a:solidFill>
                      <a:prstDash val="solid"/>
                      <a:round/>
                      <a:headEnd type="none" w="sm" len="sm"/>
                      <a:tailEnd type="none" w="sm" len="sm"/>
                    </a:lnL>
                  </a:tcPr>
                </a:tc>
                <a:tc>
                  <a:txBody>
                    <a:bodyPr/>
                    <a:lstStyle/>
                    <a:p>
                      <a:pPr marL="0" lvl="0" indent="0" algn="l" rtl="0">
                        <a:spcBef>
                          <a:spcPts val="0"/>
                        </a:spcBef>
                        <a:spcAft>
                          <a:spcPts val="0"/>
                        </a:spcAft>
                        <a:buNone/>
                      </a:pPr>
                      <a:r>
                        <a:rPr lang="en" sz="900" dirty="0"/>
                        <a:t>172</a:t>
                      </a:r>
                      <a:endParaRPr sz="900" dirty="0"/>
                    </a:p>
                  </a:txBody>
                  <a:tcPr marL="91425" marR="91425" marT="91425" marB="91425"/>
                </a:tc>
                <a:tc>
                  <a:txBody>
                    <a:bodyPr/>
                    <a:lstStyle/>
                    <a:p>
                      <a:pPr marL="0" lvl="0" indent="0" algn="l" rtl="0">
                        <a:spcBef>
                          <a:spcPts val="0"/>
                        </a:spcBef>
                        <a:spcAft>
                          <a:spcPts val="0"/>
                        </a:spcAft>
                        <a:buNone/>
                      </a:pPr>
                      <a:r>
                        <a:rPr lang="en" sz="900" dirty="0"/>
                        <a:t>182</a:t>
                      </a:r>
                      <a:endParaRPr sz="900" dirty="0"/>
                    </a:p>
                  </a:txBody>
                  <a:tcPr marL="91425" marR="91425" marT="91425" marB="91425"/>
                </a:tc>
                <a:tc>
                  <a:txBody>
                    <a:bodyPr/>
                    <a:lstStyle/>
                    <a:p>
                      <a:pPr marL="0" lvl="0" indent="0" algn="l" rtl="0">
                        <a:spcBef>
                          <a:spcPts val="0"/>
                        </a:spcBef>
                        <a:spcAft>
                          <a:spcPts val="0"/>
                        </a:spcAft>
                        <a:buNone/>
                      </a:pPr>
                      <a:r>
                        <a:rPr lang="en" sz="900"/>
                        <a:t>182</a:t>
                      </a:r>
                      <a:endParaRPr sz="900"/>
                    </a:p>
                  </a:txBody>
                  <a:tcPr marL="91425" marR="91425" marT="91425" marB="91425"/>
                </a:tc>
                <a:tc>
                  <a:txBody>
                    <a:bodyPr/>
                    <a:lstStyle/>
                    <a:p>
                      <a:pPr marL="0" lvl="0" indent="0" algn="l" rtl="0">
                        <a:spcBef>
                          <a:spcPts val="0"/>
                        </a:spcBef>
                        <a:spcAft>
                          <a:spcPts val="0"/>
                        </a:spcAft>
                        <a:buNone/>
                      </a:pPr>
                      <a:r>
                        <a:rPr lang="en" sz="900" dirty="0"/>
                        <a:t>177</a:t>
                      </a:r>
                      <a:endParaRPr sz="900" dirty="0"/>
                    </a:p>
                  </a:txBody>
                  <a:tcPr marL="91425" marR="91425" marT="91425" marB="91425"/>
                </a:tc>
                <a:tc>
                  <a:txBody>
                    <a:bodyPr/>
                    <a:lstStyle/>
                    <a:p>
                      <a:pPr marL="0" lvl="0" indent="0" algn="l" rtl="0">
                        <a:spcBef>
                          <a:spcPts val="0"/>
                        </a:spcBef>
                        <a:spcAft>
                          <a:spcPts val="0"/>
                        </a:spcAft>
                        <a:buNone/>
                      </a:pPr>
                      <a:r>
                        <a:rPr lang="en" sz="900" dirty="0"/>
                        <a:t>185</a:t>
                      </a:r>
                      <a:endParaRPr sz="900" dirty="0"/>
                    </a:p>
                  </a:txBody>
                  <a:tcPr marL="91425" marR="91425" marT="91425" marB="91425"/>
                </a:tc>
                <a:tc>
                  <a:txBody>
                    <a:bodyPr/>
                    <a:lstStyle/>
                    <a:p>
                      <a:pPr marL="0" lvl="0" indent="0" algn="l" rtl="0">
                        <a:spcBef>
                          <a:spcPts val="0"/>
                        </a:spcBef>
                        <a:spcAft>
                          <a:spcPts val="0"/>
                        </a:spcAft>
                        <a:buNone/>
                      </a:pPr>
                      <a:r>
                        <a:rPr lang="en" sz="900" dirty="0"/>
                        <a:t>191</a:t>
                      </a:r>
                      <a:endParaRPr sz="900" dirty="0"/>
                    </a:p>
                  </a:txBody>
                  <a:tcPr marL="91425" marR="91425" marT="91425" marB="91425"/>
                </a:tc>
                <a:extLst>
                  <a:ext uri="{0D108BD9-81ED-4DB2-BD59-A6C34878D82A}">
                    <a16:rowId xmlns:a16="http://schemas.microsoft.com/office/drawing/2014/main" val="10002"/>
                  </a:ext>
                </a:extLst>
              </a:tr>
              <a:tr h="318757">
                <a:tc>
                  <a:txBody>
                    <a:bodyPr/>
                    <a:lstStyle/>
                    <a:p>
                      <a:pPr marL="0" lvl="0" indent="0" algn="l" rtl="0">
                        <a:spcBef>
                          <a:spcPts val="0"/>
                        </a:spcBef>
                        <a:spcAft>
                          <a:spcPts val="0"/>
                        </a:spcAft>
                        <a:buNone/>
                      </a:pPr>
                      <a:r>
                        <a:rPr lang="en" sz="900" dirty="0"/>
                        <a:t>7003 (d)</a:t>
                      </a:r>
                      <a:endParaRPr sz="900" dirty="0"/>
                    </a:p>
                  </a:txBody>
                  <a:tcPr marL="91425" marR="91425" marT="91425" marB="91425">
                    <a:lnR w="9525" cap="flat" cmpd="sng" algn="ctr">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en" sz="900" dirty="0"/>
                        <a:t>56</a:t>
                      </a:r>
                      <a:endParaRPr sz="900" dirty="0"/>
                    </a:p>
                  </a:txBody>
                  <a:tcPr marL="91425" marR="91425" marT="91425" marB="91425">
                    <a:lnL w="9525" cap="flat" cmpd="sng">
                      <a:solidFill>
                        <a:srgbClr val="9E9E9E"/>
                      </a:solidFill>
                      <a:prstDash val="solid"/>
                      <a:round/>
                      <a:headEnd type="none" w="sm" len="sm"/>
                      <a:tailEnd type="none" w="sm" len="sm"/>
                    </a:lnL>
                    <a:lnR w="9525" cap="flat" cmpd="sng" algn="ctr">
                      <a:solidFill>
                        <a:srgbClr val="9E9E9E"/>
                      </a:solidFill>
                      <a:prstDash val="solid"/>
                      <a:round/>
                      <a:headEnd type="none" w="sm" len="sm"/>
                      <a:tailEnd type="none" w="sm" len="sm"/>
                    </a:lnR>
                    <a:lnT w="9525" cap="flat" cmpd="sng" algn="ctr">
                      <a:solidFill>
                        <a:srgbClr val="9E9E9E"/>
                      </a:solidFill>
                      <a:prstDash val="solid"/>
                      <a:round/>
                      <a:headEnd type="none" w="sm" len="sm"/>
                      <a:tailEnd type="none" w="sm" len="sm"/>
                    </a:lnT>
                    <a:lnB w="9525" cap="flat" cmpd="sng" algn="ctr">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900" dirty="0"/>
                        <a:t>54</a:t>
                      </a:r>
                      <a:endParaRPr sz="900" dirty="0"/>
                    </a:p>
                  </a:txBody>
                  <a:tcPr marL="91425" marR="91425" marT="91425" marB="91425">
                    <a:lnL w="9525" cap="flat" cmpd="sng" algn="ctr">
                      <a:solidFill>
                        <a:srgbClr val="9E9E9E"/>
                      </a:solidFill>
                      <a:prstDash val="solid"/>
                      <a:round/>
                      <a:headEnd type="none" w="sm" len="sm"/>
                      <a:tailEnd type="none" w="sm" len="sm"/>
                    </a:lnL>
                    <a:lnR w="9525" cap="flat" cmpd="sng" algn="ctr">
                      <a:solidFill>
                        <a:srgbClr val="9E9E9E"/>
                      </a:solidFill>
                      <a:prstDash val="solid"/>
                      <a:round/>
                      <a:headEnd type="none" w="sm" len="sm"/>
                      <a:tailEnd type="none" w="sm" len="sm"/>
                    </a:lnR>
                    <a:lnT w="9525" cap="flat" cmpd="sng" algn="ctr">
                      <a:solidFill>
                        <a:srgbClr val="9E9E9E"/>
                      </a:solidFill>
                      <a:prstDash val="solid"/>
                      <a:round/>
                      <a:headEnd type="none" w="sm" len="sm"/>
                      <a:tailEnd type="none" w="sm" len="sm"/>
                    </a:lnT>
                    <a:lnB w="9525" cap="flat" cmpd="sng" algn="ctr">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900" dirty="0"/>
                        <a:t>61</a:t>
                      </a:r>
                      <a:endParaRPr sz="900" dirty="0"/>
                    </a:p>
                  </a:txBody>
                  <a:tcPr marL="91425" marR="91425" marT="91425" marB="91425">
                    <a:lnL w="9525" cap="flat" cmpd="sng" algn="ctr">
                      <a:solidFill>
                        <a:srgbClr val="9E9E9E"/>
                      </a:solidFill>
                      <a:prstDash val="solid"/>
                      <a:round/>
                      <a:headEnd type="none" w="sm" len="sm"/>
                      <a:tailEnd type="none" w="sm" len="sm"/>
                    </a:lnL>
                    <a:lnR w="9525" cap="flat" cmpd="sng" algn="ctr">
                      <a:solidFill>
                        <a:srgbClr val="9E9E9E"/>
                      </a:solidFill>
                      <a:prstDash val="solid"/>
                      <a:round/>
                      <a:headEnd type="none" w="sm" len="sm"/>
                      <a:tailEnd type="none" w="sm" len="sm"/>
                    </a:lnR>
                    <a:lnT w="9525" cap="flat" cmpd="sng" algn="ctr">
                      <a:solidFill>
                        <a:srgbClr val="9E9E9E"/>
                      </a:solidFill>
                      <a:prstDash val="solid"/>
                      <a:round/>
                      <a:headEnd type="none" w="sm" len="sm"/>
                      <a:tailEnd type="none" w="sm" len="sm"/>
                    </a:lnT>
                    <a:lnB w="9525" cap="flat" cmpd="sng" algn="ctr">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900"/>
                        <a:t>53</a:t>
                      </a:r>
                      <a:endParaRPr sz="900"/>
                    </a:p>
                  </a:txBody>
                  <a:tcPr marL="91425" marR="91425" marT="91425" marB="91425">
                    <a:lnL w="9525" cap="flat" cmpd="sng" algn="ctr">
                      <a:solidFill>
                        <a:srgbClr val="9E9E9E"/>
                      </a:solidFill>
                      <a:prstDash val="solid"/>
                      <a:round/>
                      <a:headEnd type="none" w="sm" len="sm"/>
                      <a:tailEnd type="none" w="sm" len="sm"/>
                    </a:lnL>
                  </a:tcPr>
                </a:tc>
                <a:tc>
                  <a:txBody>
                    <a:bodyPr/>
                    <a:lstStyle/>
                    <a:p>
                      <a:pPr marL="0" lvl="0" indent="0" algn="l" rtl="0">
                        <a:spcBef>
                          <a:spcPts val="0"/>
                        </a:spcBef>
                        <a:spcAft>
                          <a:spcPts val="0"/>
                        </a:spcAft>
                        <a:buNone/>
                      </a:pPr>
                      <a:r>
                        <a:rPr lang="en" sz="900"/>
                        <a:t>55</a:t>
                      </a:r>
                      <a:endParaRPr sz="900"/>
                    </a:p>
                  </a:txBody>
                  <a:tcPr marL="91425" marR="91425" marT="91425" marB="91425"/>
                </a:tc>
                <a:tc>
                  <a:txBody>
                    <a:bodyPr/>
                    <a:lstStyle/>
                    <a:p>
                      <a:pPr marL="0" lvl="0" indent="0" algn="l" rtl="0">
                        <a:spcBef>
                          <a:spcPts val="0"/>
                        </a:spcBef>
                        <a:spcAft>
                          <a:spcPts val="0"/>
                        </a:spcAft>
                        <a:buNone/>
                      </a:pPr>
                      <a:r>
                        <a:rPr lang="en" sz="900" dirty="0"/>
                        <a:t>55</a:t>
                      </a:r>
                      <a:endParaRPr sz="900" dirty="0"/>
                    </a:p>
                  </a:txBody>
                  <a:tcPr marL="91425" marR="91425" marT="91425" marB="91425"/>
                </a:tc>
                <a:tc>
                  <a:txBody>
                    <a:bodyPr/>
                    <a:lstStyle/>
                    <a:p>
                      <a:pPr marL="0" lvl="0" indent="0" algn="l" rtl="0">
                        <a:spcBef>
                          <a:spcPts val="0"/>
                        </a:spcBef>
                        <a:spcAft>
                          <a:spcPts val="0"/>
                        </a:spcAft>
                        <a:buNone/>
                      </a:pPr>
                      <a:r>
                        <a:rPr lang="en" sz="900" dirty="0"/>
                        <a:t>49</a:t>
                      </a:r>
                      <a:endParaRPr sz="900" dirty="0"/>
                    </a:p>
                  </a:txBody>
                  <a:tcPr marL="91425" marR="91425" marT="91425" marB="91425"/>
                </a:tc>
                <a:tc>
                  <a:txBody>
                    <a:bodyPr/>
                    <a:lstStyle/>
                    <a:p>
                      <a:pPr marL="0" lvl="0" indent="0" algn="l" rtl="0">
                        <a:spcBef>
                          <a:spcPts val="0"/>
                        </a:spcBef>
                        <a:spcAft>
                          <a:spcPts val="0"/>
                        </a:spcAft>
                        <a:buNone/>
                      </a:pPr>
                      <a:r>
                        <a:rPr lang="en" sz="900" dirty="0"/>
                        <a:t>56</a:t>
                      </a:r>
                      <a:endParaRPr sz="900" dirty="0"/>
                    </a:p>
                  </a:txBody>
                  <a:tcPr marL="91425" marR="91425" marT="91425" marB="91425"/>
                </a:tc>
                <a:tc>
                  <a:txBody>
                    <a:bodyPr/>
                    <a:lstStyle/>
                    <a:p>
                      <a:pPr marL="0" lvl="0" indent="0" algn="l" rtl="0">
                        <a:spcBef>
                          <a:spcPts val="0"/>
                        </a:spcBef>
                        <a:spcAft>
                          <a:spcPts val="0"/>
                        </a:spcAft>
                        <a:buNone/>
                      </a:pPr>
                      <a:r>
                        <a:rPr lang="en" sz="900" dirty="0"/>
                        <a:t>57</a:t>
                      </a:r>
                      <a:endParaRPr sz="900" dirty="0"/>
                    </a:p>
                  </a:txBody>
                  <a:tcPr marL="91425" marR="91425" marT="91425" marB="91425"/>
                </a:tc>
                <a:tc>
                  <a:txBody>
                    <a:bodyPr/>
                    <a:lstStyle/>
                    <a:p>
                      <a:pPr marL="0" lvl="0" indent="0" algn="l" rtl="0">
                        <a:spcBef>
                          <a:spcPts val="0"/>
                        </a:spcBef>
                        <a:spcAft>
                          <a:spcPts val="0"/>
                        </a:spcAft>
                        <a:buNone/>
                      </a:pPr>
                      <a:r>
                        <a:rPr lang="en" sz="900" dirty="0"/>
                        <a:t>65</a:t>
                      </a:r>
                      <a:endParaRPr sz="900" dirty="0"/>
                    </a:p>
                  </a:txBody>
                  <a:tcPr marL="91425" marR="91425" marT="91425" marB="91425"/>
                </a:tc>
                <a:extLst>
                  <a:ext uri="{0D108BD9-81ED-4DB2-BD59-A6C34878D82A}">
                    <a16:rowId xmlns:a16="http://schemas.microsoft.com/office/drawing/2014/main" val="10003"/>
                  </a:ext>
                </a:extLst>
              </a:tr>
              <a:tr h="455380">
                <a:tc>
                  <a:txBody>
                    <a:bodyPr/>
                    <a:lstStyle/>
                    <a:p>
                      <a:pPr marL="0" lvl="0" indent="0" algn="l" rtl="0">
                        <a:spcBef>
                          <a:spcPts val="0"/>
                        </a:spcBef>
                        <a:spcAft>
                          <a:spcPts val="0"/>
                        </a:spcAft>
                        <a:buNone/>
                      </a:pPr>
                      <a:r>
                        <a:rPr lang="en" sz="900" dirty="0"/>
                        <a:t>Total Impact Children</a:t>
                      </a:r>
                      <a:endParaRPr sz="900" dirty="0"/>
                    </a:p>
                  </a:txBody>
                  <a:tcPr marL="91425" marR="91425" marT="91425" marB="91425">
                    <a:lnR w="9525" cap="flat" cmpd="sng" algn="ctr">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en" sz="900" dirty="0"/>
                        <a:t>207</a:t>
                      </a:r>
                      <a:endParaRPr sz="900" dirty="0"/>
                    </a:p>
                  </a:txBody>
                  <a:tcPr marL="91425" marR="91425" marT="91425" marB="91425">
                    <a:lnL w="9525" cap="flat" cmpd="sng">
                      <a:solidFill>
                        <a:srgbClr val="9E9E9E"/>
                      </a:solidFill>
                      <a:prstDash val="solid"/>
                      <a:round/>
                      <a:headEnd type="none" w="sm" len="sm"/>
                      <a:tailEnd type="none" w="sm" len="sm"/>
                    </a:lnL>
                    <a:lnR w="9525" cap="flat" cmpd="sng" algn="ctr">
                      <a:solidFill>
                        <a:srgbClr val="9E9E9E"/>
                      </a:solidFill>
                      <a:prstDash val="solid"/>
                      <a:round/>
                      <a:headEnd type="none" w="sm" len="sm"/>
                      <a:tailEnd type="none" w="sm" len="sm"/>
                    </a:lnR>
                    <a:lnT w="9525" cap="flat" cmpd="sng" algn="ctr">
                      <a:solidFill>
                        <a:srgbClr val="9E9E9E"/>
                      </a:solidFill>
                      <a:prstDash val="solid"/>
                      <a:round/>
                      <a:headEnd type="none" w="sm" len="sm"/>
                      <a:tailEnd type="none" w="sm" len="sm"/>
                    </a:lnT>
                    <a:lnB w="9525" cap="flat" cmpd="sng" algn="ctr">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900" dirty="0"/>
                        <a:t>203</a:t>
                      </a:r>
                      <a:endParaRPr sz="900" dirty="0"/>
                    </a:p>
                  </a:txBody>
                  <a:tcPr marL="91425" marR="91425" marT="91425" marB="91425">
                    <a:lnL w="9525" cap="flat" cmpd="sng" algn="ctr">
                      <a:solidFill>
                        <a:srgbClr val="9E9E9E"/>
                      </a:solidFill>
                      <a:prstDash val="solid"/>
                      <a:round/>
                      <a:headEnd type="none" w="sm" len="sm"/>
                      <a:tailEnd type="none" w="sm" len="sm"/>
                    </a:lnL>
                    <a:lnR w="9525" cap="flat" cmpd="sng" algn="ctr">
                      <a:solidFill>
                        <a:srgbClr val="9E9E9E"/>
                      </a:solidFill>
                      <a:prstDash val="solid"/>
                      <a:round/>
                      <a:headEnd type="none" w="sm" len="sm"/>
                      <a:tailEnd type="none" w="sm" len="sm"/>
                    </a:lnR>
                    <a:lnT w="9525" cap="flat" cmpd="sng" algn="ctr">
                      <a:solidFill>
                        <a:srgbClr val="9E9E9E"/>
                      </a:solidFill>
                      <a:prstDash val="solid"/>
                      <a:round/>
                      <a:headEnd type="none" w="sm" len="sm"/>
                      <a:tailEnd type="none" w="sm" len="sm"/>
                    </a:lnT>
                    <a:lnB w="9525" cap="flat" cmpd="sng" algn="ctr">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900" dirty="0"/>
                        <a:t>220</a:t>
                      </a:r>
                      <a:endParaRPr sz="900" dirty="0"/>
                    </a:p>
                  </a:txBody>
                  <a:tcPr marL="91425" marR="91425" marT="91425" marB="91425">
                    <a:lnL w="9525" cap="flat" cmpd="sng" algn="ctr">
                      <a:solidFill>
                        <a:srgbClr val="9E9E9E"/>
                      </a:solidFill>
                      <a:prstDash val="solid"/>
                      <a:round/>
                      <a:headEnd type="none" w="sm" len="sm"/>
                      <a:tailEnd type="none" w="sm" len="sm"/>
                    </a:lnL>
                    <a:lnR w="9525" cap="flat" cmpd="sng" algn="ctr">
                      <a:solidFill>
                        <a:srgbClr val="9E9E9E"/>
                      </a:solidFill>
                      <a:prstDash val="solid"/>
                      <a:round/>
                      <a:headEnd type="none" w="sm" len="sm"/>
                      <a:tailEnd type="none" w="sm" len="sm"/>
                    </a:lnR>
                    <a:lnT w="9525" cap="flat" cmpd="sng" algn="ctr">
                      <a:solidFill>
                        <a:srgbClr val="9E9E9E"/>
                      </a:solidFill>
                      <a:prstDash val="solid"/>
                      <a:round/>
                      <a:headEnd type="none" w="sm" len="sm"/>
                      <a:tailEnd type="none" w="sm" len="sm"/>
                    </a:lnT>
                    <a:lnB w="9525" cap="flat" cmpd="sng" algn="ctr">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900" dirty="0"/>
                        <a:t>186</a:t>
                      </a:r>
                      <a:endParaRPr sz="900" dirty="0"/>
                    </a:p>
                  </a:txBody>
                  <a:tcPr marL="91425" marR="91425" marT="91425" marB="91425">
                    <a:lnL w="9525" cap="flat" cmpd="sng" algn="ctr">
                      <a:solidFill>
                        <a:srgbClr val="9E9E9E"/>
                      </a:solidFill>
                      <a:prstDash val="solid"/>
                      <a:round/>
                      <a:headEnd type="none" w="sm" len="sm"/>
                      <a:tailEnd type="none" w="sm" len="sm"/>
                    </a:lnL>
                  </a:tcPr>
                </a:tc>
                <a:tc>
                  <a:txBody>
                    <a:bodyPr/>
                    <a:lstStyle/>
                    <a:p>
                      <a:pPr marL="0" lvl="0" indent="0" algn="l" rtl="0">
                        <a:spcBef>
                          <a:spcPts val="0"/>
                        </a:spcBef>
                        <a:spcAft>
                          <a:spcPts val="0"/>
                        </a:spcAft>
                        <a:buNone/>
                      </a:pPr>
                      <a:r>
                        <a:rPr lang="en" sz="900"/>
                        <a:t>227</a:t>
                      </a:r>
                      <a:endParaRPr sz="900"/>
                    </a:p>
                  </a:txBody>
                  <a:tcPr marL="91425" marR="91425" marT="91425" marB="91425"/>
                </a:tc>
                <a:tc>
                  <a:txBody>
                    <a:bodyPr/>
                    <a:lstStyle/>
                    <a:p>
                      <a:pPr marL="0" lvl="0" indent="0" algn="l" rtl="0">
                        <a:spcBef>
                          <a:spcPts val="0"/>
                        </a:spcBef>
                        <a:spcAft>
                          <a:spcPts val="0"/>
                        </a:spcAft>
                        <a:buNone/>
                      </a:pPr>
                      <a:r>
                        <a:rPr lang="en" sz="900"/>
                        <a:t>237</a:t>
                      </a:r>
                      <a:endParaRPr sz="900"/>
                    </a:p>
                  </a:txBody>
                  <a:tcPr marL="91425" marR="91425" marT="91425" marB="91425"/>
                </a:tc>
                <a:tc>
                  <a:txBody>
                    <a:bodyPr/>
                    <a:lstStyle/>
                    <a:p>
                      <a:pPr marL="0" lvl="0" indent="0" algn="l" rtl="0">
                        <a:spcBef>
                          <a:spcPts val="0"/>
                        </a:spcBef>
                        <a:spcAft>
                          <a:spcPts val="0"/>
                        </a:spcAft>
                        <a:buNone/>
                      </a:pPr>
                      <a:r>
                        <a:rPr lang="en" sz="900"/>
                        <a:t>231</a:t>
                      </a:r>
                      <a:endParaRPr sz="900"/>
                    </a:p>
                  </a:txBody>
                  <a:tcPr marL="91425" marR="91425" marT="91425" marB="91425"/>
                </a:tc>
                <a:tc>
                  <a:txBody>
                    <a:bodyPr/>
                    <a:lstStyle/>
                    <a:p>
                      <a:pPr marL="0" lvl="0" indent="0" algn="l" rtl="0">
                        <a:spcBef>
                          <a:spcPts val="0"/>
                        </a:spcBef>
                        <a:spcAft>
                          <a:spcPts val="0"/>
                        </a:spcAft>
                        <a:buNone/>
                      </a:pPr>
                      <a:r>
                        <a:rPr lang="en" sz="900" dirty="0"/>
                        <a:t>233</a:t>
                      </a:r>
                      <a:endParaRPr sz="900" dirty="0"/>
                    </a:p>
                  </a:txBody>
                  <a:tcPr marL="91425" marR="91425" marT="91425" marB="91425"/>
                </a:tc>
                <a:tc>
                  <a:txBody>
                    <a:bodyPr/>
                    <a:lstStyle/>
                    <a:p>
                      <a:pPr marL="0" lvl="0" indent="0" algn="l" rtl="0">
                        <a:spcBef>
                          <a:spcPts val="0"/>
                        </a:spcBef>
                        <a:spcAft>
                          <a:spcPts val="0"/>
                        </a:spcAft>
                        <a:buNone/>
                      </a:pPr>
                      <a:r>
                        <a:rPr lang="en" sz="900" dirty="0"/>
                        <a:t>242</a:t>
                      </a:r>
                      <a:endParaRPr sz="900" dirty="0"/>
                    </a:p>
                  </a:txBody>
                  <a:tcPr marL="91425" marR="91425" marT="91425" marB="91425"/>
                </a:tc>
                <a:tc>
                  <a:txBody>
                    <a:bodyPr/>
                    <a:lstStyle/>
                    <a:p>
                      <a:pPr marL="0" lvl="0" indent="0" algn="l" rtl="0">
                        <a:spcBef>
                          <a:spcPts val="0"/>
                        </a:spcBef>
                        <a:spcAft>
                          <a:spcPts val="0"/>
                        </a:spcAft>
                        <a:buNone/>
                      </a:pPr>
                      <a:r>
                        <a:rPr lang="en" sz="900" dirty="0"/>
                        <a:t>256</a:t>
                      </a:r>
                      <a:endParaRPr sz="900" dirty="0"/>
                    </a:p>
                  </a:txBody>
                  <a:tcPr marL="91425" marR="91425" marT="91425" marB="91425"/>
                </a:tc>
                <a:extLst>
                  <a:ext uri="{0D108BD9-81ED-4DB2-BD59-A6C34878D82A}">
                    <a16:rowId xmlns:a16="http://schemas.microsoft.com/office/drawing/2014/main" val="10004"/>
                  </a:ext>
                </a:extLst>
              </a:tr>
              <a:tr h="455380">
                <a:tc>
                  <a:txBody>
                    <a:bodyPr/>
                    <a:lstStyle/>
                    <a:p>
                      <a:pPr marL="0" lvl="0" indent="0" algn="l" rtl="0">
                        <a:spcBef>
                          <a:spcPts val="0"/>
                        </a:spcBef>
                        <a:spcAft>
                          <a:spcPts val="0"/>
                        </a:spcAft>
                        <a:buNone/>
                      </a:pPr>
                      <a:r>
                        <a:rPr lang="en" sz="900" dirty="0"/>
                        <a:t>Total Attendance</a:t>
                      </a:r>
                      <a:endParaRPr sz="900" dirty="0"/>
                    </a:p>
                  </a:txBody>
                  <a:tcPr marL="91425" marR="91425" marT="91425" marB="91425">
                    <a:lnR w="9525" cap="flat" cmpd="sng" algn="ctr">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en" sz="900" dirty="0"/>
                        <a:t>2025</a:t>
                      </a:r>
                      <a:endParaRPr sz="900" dirty="0"/>
                    </a:p>
                  </a:txBody>
                  <a:tcPr marL="91425" marR="91425" marT="91425" marB="91425">
                    <a:lnL w="9525" cap="flat" cmpd="sng">
                      <a:solidFill>
                        <a:srgbClr val="9E9E9E"/>
                      </a:solidFill>
                      <a:prstDash val="solid"/>
                      <a:round/>
                      <a:headEnd type="none" w="sm" len="sm"/>
                      <a:tailEnd type="none" w="sm" len="sm"/>
                    </a:lnL>
                    <a:lnR w="9525" cap="flat" cmpd="sng" algn="ctr">
                      <a:solidFill>
                        <a:srgbClr val="9E9E9E"/>
                      </a:solidFill>
                      <a:prstDash val="solid"/>
                      <a:round/>
                      <a:headEnd type="none" w="sm" len="sm"/>
                      <a:tailEnd type="none" w="sm" len="sm"/>
                    </a:lnR>
                    <a:lnT w="9525" cap="flat" cmpd="sng" algn="ctr">
                      <a:solidFill>
                        <a:srgbClr val="9E9E9E"/>
                      </a:solidFill>
                      <a:prstDash val="solid"/>
                      <a:round/>
                      <a:headEnd type="none" w="sm" len="sm"/>
                      <a:tailEnd type="none" w="sm" len="sm"/>
                    </a:lnT>
                    <a:lnB w="9525" cap="flat" cmpd="sng" algn="ctr">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900" dirty="0"/>
                        <a:t>2157</a:t>
                      </a:r>
                      <a:endParaRPr sz="900" dirty="0"/>
                    </a:p>
                  </a:txBody>
                  <a:tcPr marL="91425" marR="91425" marT="91425" marB="91425">
                    <a:lnL w="9525" cap="flat" cmpd="sng" algn="ctr">
                      <a:solidFill>
                        <a:srgbClr val="9E9E9E"/>
                      </a:solidFill>
                      <a:prstDash val="solid"/>
                      <a:round/>
                      <a:headEnd type="none" w="sm" len="sm"/>
                      <a:tailEnd type="none" w="sm" len="sm"/>
                    </a:lnL>
                    <a:lnR w="9525" cap="flat" cmpd="sng" algn="ctr">
                      <a:solidFill>
                        <a:srgbClr val="9E9E9E"/>
                      </a:solidFill>
                      <a:prstDash val="solid"/>
                      <a:round/>
                      <a:headEnd type="none" w="sm" len="sm"/>
                      <a:tailEnd type="none" w="sm" len="sm"/>
                    </a:lnR>
                    <a:lnT w="9525" cap="flat" cmpd="sng" algn="ctr">
                      <a:solidFill>
                        <a:srgbClr val="9E9E9E"/>
                      </a:solidFill>
                      <a:prstDash val="solid"/>
                      <a:round/>
                      <a:headEnd type="none" w="sm" len="sm"/>
                      <a:tailEnd type="none" w="sm" len="sm"/>
                    </a:lnT>
                    <a:lnB w="9525" cap="flat" cmpd="sng" algn="ctr">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900" dirty="0"/>
                        <a:t>2211</a:t>
                      </a:r>
                      <a:endParaRPr sz="900" dirty="0"/>
                    </a:p>
                  </a:txBody>
                  <a:tcPr marL="91425" marR="91425" marT="91425" marB="91425">
                    <a:lnL w="9525" cap="flat" cmpd="sng" algn="ctr">
                      <a:solidFill>
                        <a:srgbClr val="9E9E9E"/>
                      </a:solidFill>
                      <a:prstDash val="solid"/>
                      <a:round/>
                      <a:headEnd type="none" w="sm" len="sm"/>
                      <a:tailEnd type="none" w="sm" len="sm"/>
                    </a:lnL>
                    <a:lnR w="9525" cap="flat" cmpd="sng" algn="ctr">
                      <a:solidFill>
                        <a:srgbClr val="9E9E9E"/>
                      </a:solidFill>
                      <a:prstDash val="solid"/>
                      <a:round/>
                      <a:headEnd type="none" w="sm" len="sm"/>
                      <a:tailEnd type="none" w="sm" len="sm"/>
                    </a:lnR>
                    <a:lnT w="9525" cap="flat" cmpd="sng" algn="ctr">
                      <a:solidFill>
                        <a:srgbClr val="9E9E9E"/>
                      </a:solidFill>
                      <a:prstDash val="solid"/>
                      <a:round/>
                      <a:headEnd type="none" w="sm" len="sm"/>
                      <a:tailEnd type="none" w="sm" len="sm"/>
                    </a:lnT>
                    <a:lnB w="9525" cap="flat" cmpd="sng" algn="ctr">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900"/>
                        <a:t>2222</a:t>
                      </a:r>
                      <a:endParaRPr sz="900"/>
                    </a:p>
                  </a:txBody>
                  <a:tcPr marL="91425" marR="91425" marT="91425" marB="91425">
                    <a:lnL w="9525" cap="flat" cmpd="sng" algn="ctr">
                      <a:solidFill>
                        <a:srgbClr val="9E9E9E"/>
                      </a:solidFill>
                      <a:prstDash val="solid"/>
                      <a:round/>
                      <a:headEnd type="none" w="sm" len="sm"/>
                      <a:tailEnd type="none" w="sm" len="sm"/>
                    </a:lnL>
                  </a:tcPr>
                </a:tc>
                <a:tc>
                  <a:txBody>
                    <a:bodyPr/>
                    <a:lstStyle/>
                    <a:p>
                      <a:pPr marL="0" lvl="0" indent="0" algn="l" rtl="0">
                        <a:spcBef>
                          <a:spcPts val="0"/>
                        </a:spcBef>
                        <a:spcAft>
                          <a:spcPts val="0"/>
                        </a:spcAft>
                        <a:buNone/>
                      </a:pPr>
                      <a:r>
                        <a:rPr lang="en" sz="900"/>
                        <a:t>2277</a:t>
                      </a:r>
                      <a:endParaRPr sz="900"/>
                    </a:p>
                  </a:txBody>
                  <a:tcPr marL="91425" marR="91425" marT="91425" marB="91425"/>
                </a:tc>
                <a:tc>
                  <a:txBody>
                    <a:bodyPr/>
                    <a:lstStyle/>
                    <a:p>
                      <a:pPr marL="0" lvl="0" indent="0" algn="l" rtl="0">
                        <a:spcBef>
                          <a:spcPts val="0"/>
                        </a:spcBef>
                        <a:spcAft>
                          <a:spcPts val="0"/>
                        </a:spcAft>
                        <a:buNone/>
                      </a:pPr>
                      <a:r>
                        <a:rPr lang="en" sz="900"/>
                        <a:t>2360</a:t>
                      </a:r>
                      <a:endParaRPr sz="900"/>
                    </a:p>
                  </a:txBody>
                  <a:tcPr marL="91425" marR="91425" marT="91425" marB="91425"/>
                </a:tc>
                <a:tc>
                  <a:txBody>
                    <a:bodyPr/>
                    <a:lstStyle/>
                    <a:p>
                      <a:pPr marL="0" lvl="0" indent="0" algn="l" rtl="0">
                        <a:spcBef>
                          <a:spcPts val="0"/>
                        </a:spcBef>
                        <a:spcAft>
                          <a:spcPts val="0"/>
                        </a:spcAft>
                        <a:buNone/>
                      </a:pPr>
                      <a:r>
                        <a:rPr lang="en" sz="900"/>
                        <a:t>2403</a:t>
                      </a:r>
                      <a:endParaRPr sz="900"/>
                    </a:p>
                  </a:txBody>
                  <a:tcPr marL="91425" marR="91425" marT="91425" marB="91425"/>
                </a:tc>
                <a:tc>
                  <a:txBody>
                    <a:bodyPr/>
                    <a:lstStyle/>
                    <a:p>
                      <a:pPr marL="0" lvl="0" indent="0" algn="l" rtl="0">
                        <a:spcBef>
                          <a:spcPts val="0"/>
                        </a:spcBef>
                        <a:spcAft>
                          <a:spcPts val="0"/>
                        </a:spcAft>
                        <a:buNone/>
                      </a:pPr>
                      <a:r>
                        <a:rPr lang="en" sz="900" dirty="0"/>
                        <a:t>2422</a:t>
                      </a:r>
                      <a:endParaRPr sz="900" dirty="0"/>
                    </a:p>
                  </a:txBody>
                  <a:tcPr marL="91425" marR="91425" marT="91425" marB="91425"/>
                </a:tc>
                <a:tc>
                  <a:txBody>
                    <a:bodyPr/>
                    <a:lstStyle/>
                    <a:p>
                      <a:pPr marL="0" lvl="0" indent="0" algn="l" rtl="0">
                        <a:spcBef>
                          <a:spcPts val="0"/>
                        </a:spcBef>
                        <a:spcAft>
                          <a:spcPts val="0"/>
                        </a:spcAft>
                        <a:buNone/>
                      </a:pPr>
                      <a:r>
                        <a:rPr lang="en" sz="900" dirty="0"/>
                        <a:t>2499</a:t>
                      </a:r>
                      <a:endParaRPr sz="900" dirty="0"/>
                    </a:p>
                  </a:txBody>
                  <a:tcPr marL="91425" marR="91425" marT="91425" marB="91425"/>
                </a:tc>
                <a:tc>
                  <a:txBody>
                    <a:bodyPr/>
                    <a:lstStyle/>
                    <a:p>
                      <a:pPr marL="0" lvl="0" indent="0" algn="l" rtl="0">
                        <a:spcBef>
                          <a:spcPts val="0"/>
                        </a:spcBef>
                        <a:spcAft>
                          <a:spcPts val="0"/>
                        </a:spcAft>
                        <a:buNone/>
                      </a:pPr>
                      <a:r>
                        <a:rPr lang="en" sz="900" dirty="0"/>
                        <a:t>2503</a:t>
                      </a:r>
                      <a:endParaRPr sz="900" dirty="0"/>
                    </a:p>
                  </a:txBody>
                  <a:tcPr marL="91425" marR="91425" marT="91425" marB="91425"/>
                </a:tc>
                <a:extLst>
                  <a:ext uri="{0D108BD9-81ED-4DB2-BD59-A6C34878D82A}">
                    <a16:rowId xmlns:a16="http://schemas.microsoft.com/office/drawing/2014/main" val="10005"/>
                  </a:ext>
                </a:extLst>
              </a:tr>
              <a:tr h="455380">
                <a:tc>
                  <a:txBody>
                    <a:bodyPr/>
                    <a:lstStyle/>
                    <a:p>
                      <a:pPr marL="0" lvl="0" indent="0" algn="l" rtl="0">
                        <a:spcBef>
                          <a:spcPts val="0"/>
                        </a:spcBef>
                        <a:spcAft>
                          <a:spcPts val="0"/>
                        </a:spcAft>
                        <a:buNone/>
                      </a:pPr>
                      <a:r>
                        <a:rPr lang="en" sz="900" dirty="0"/>
                        <a:t>Percentage Impact</a:t>
                      </a:r>
                      <a:endParaRPr sz="900" dirty="0"/>
                    </a:p>
                  </a:txBody>
                  <a:tcPr marL="91425" marR="91425" marT="91425" marB="91425">
                    <a:lnR w="9525" cap="flat" cmpd="sng" algn="ctr">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en" sz="900" dirty="0"/>
                        <a:t>10.22%</a:t>
                      </a:r>
                      <a:endParaRPr sz="900" dirty="0"/>
                    </a:p>
                  </a:txBody>
                  <a:tcPr marL="91425" marR="91425" marT="91425" marB="91425">
                    <a:lnL w="9525" cap="flat" cmpd="sng">
                      <a:solidFill>
                        <a:srgbClr val="9E9E9E"/>
                      </a:solidFill>
                      <a:prstDash val="solid"/>
                      <a:round/>
                      <a:headEnd type="none" w="sm" len="sm"/>
                      <a:tailEnd type="none" w="sm" len="sm"/>
                    </a:lnL>
                    <a:lnR w="9525" cap="flat" cmpd="sng" algn="ctr">
                      <a:solidFill>
                        <a:srgbClr val="9E9E9E"/>
                      </a:solidFill>
                      <a:prstDash val="solid"/>
                      <a:round/>
                      <a:headEnd type="none" w="sm" len="sm"/>
                      <a:tailEnd type="none" w="sm" len="sm"/>
                    </a:lnR>
                    <a:lnT w="9525" cap="flat" cmpd="sng" algn="ctr">
                      <a:solidFill>
                        <a:srgbClr val="9E9E9E"/>
                      </a:solidFill>
                      <a:prstDash val="solid"/>
                      <a:round/>
                      <a:headEnd type="none" w="sm" len="sm"/>
                      <a:tailEnd type="none" w="sm" len="sm"/>
                    </a:lnT>
                    <a:lnB w="9525" cap="flat" cmpd="sng" algn="ctr">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900" dirty="0"/>
                        <a:t>9.41%</a:t>
                      </a:r>
                      <a:endParaRPr sz="900" dirty="0"/>
                    </a:p>
                  </a:txBody>
                  <a:tcPr marL="91425" marR="91425" marT="91425" marB="91425">
                    <a:lnL w="9525" cap="flat" cmpd="sng" algn="ctr">
                      <a:solidFill>
                        <a:srgbClr val="9E9E9E"/>
                      </a:solidFill>
                      <a:prstDash val="solid"/>
                      <a:round/>
                      <a:headEnd type="none" w="sm" len="sm"/>
                      <a:tailEnd type="none" w="sm" len="sm"/>
                    </a:lnL>
                    <a:lnR w="9525" cap="flat" cmpd="sng" algn="ctr">
                      <a:solidFill>
                        <a:srgbClr val="9E9E9E"/>
                      </a:solidFill>
                      <a:prstDash val="solid"/>
                      <a:round/>
                      <a:headEnd type="none" w="sm" len="sm"/>
                      <a:tailEnd type="none" w="sm" len="sm"/>
                    </a:lnR>
                    <a:lnT w="9525" cap="flat" cmpd="sng" algn="ctr">
                      <a:solidFill>
                        <a:srgbClr val="9E9E9E"/>
                      </a:solidFill>
                      <a:prstDash val="solid"/>
                      <a:round/>
                      <a:headEnd type="none" w="sm" len="sm"/>
                      <a:tailEnd type="none" w="sm" len="sm"/>
                    </a:lnT>
                    <a:lnB w="9525" cap="flat" cmpd="sng" algn="ctr">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900" dirty="0"/>
                        <a:t>9.95%</a:t>
                      </a:r>
                      <a:endParaRPr sz="900" dirty="0"/>
                    </a:p>
                  </a:txBody>
                  <a:tcPr marL="91425" marR="91425" marT="91425" marB="91425">
                    <a:lnL w="9525" cap="flat" cmpd="sng" algn="ctr">
                      <a:solidFill>
                        <a:srgbClr val="9E9E9E"/>
                      </a:solidFill>
                      <a:prstDash val="solid"/>
                      <a:round/>
                      <a:headEnd type="none" w="sm" len="sm"/>
                      <a:tailEnd type="none" w="sm" len="sm"/>
                    </a:lnL>
                    <a:lnR w="9525" cap="flat" cmpd="sng" algn="ctr">
                      <a:solidFill>
                        <a:srgbClr val="9E9E9E"/>
                      </a:solidFill>
                      <a:prstDash val="solid"/>
                      <a:round/>
                      <a:headEnd type="none" w="sm" len="sm"/>
                      <a:tailEnd type="none" w="sm" len="sm"/>
                    </a:lnR>
                    <a:lnT w="9525" cap="flat" cmpd="sng" algn="ctr">
                      <a:solidFill>
                        <a:srgbClr val="9E9E9E"/>
                      </a:solidFill>
                      <a:prstDash val="solid"/>
                      <a:round/>
                      <a:headEnd type="none" w="sm" len="sm"/>
                      <a:tailEnd type="none" w="sm" len="sm"/>
                    </a:lnT>
                    <a:lnB w="9525" cap="flat" cmpd="sng" algn="ctr">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900"/>
                        <a:t>8.37%</a:t>
                      </a:r>
                      <a:endParaRPr sz="900"/>
                    </a:p>
                  </a:txBody>
                  <a:tcPr marL="91425" marR="91425" marT="91425" marB="91425">
                    <a:lnL w="9525" cap="flat" cmpd="sng" algn="ctr">
                      <a:solidFill>
                        <a:srgbClr val="9E9E9E"/>
                      </a:solidFill>
                      <a:prstDash val="solid"/>
                      <a:round/>
                      <a:headEnd type="none" w="sm" len="sm"/>
                      <a:tailEnd type="none" w="sm" len="sm"/>
                    </a:lnL>
                  </a:tcPr>
                </a:tc>
                <a:tc>
                  <a:txBody>
                    <a:bodyPr/>
                    <a:lstStyle/>
                    <a:p>
                      <a:pPr marL="0" lvl="0" indent="0" algn="l" rtl="0">
                        <a:spcBef>
                          <a:spcPts val="0"/>
                        </a:spcBef>
                        <a:spcAft>
                          <a:spcPts val="0"/>
                        </a:spcAft>
                        <a:buNone/>
                      </a:pPr>
                      <a:r>
                        <a:rPr lang="en" sz="900"/>
                        <a:t>9.97%</a:t>
                      </a:r>
                      <a:endParaRPr sz="900"/>
                    </a:p>
                  </a:txBody>
                  <a:tcPr marL="91425" marR="91425" marT="91425" marB="91425"/>
                </a:tc>
                <a:tc>
                  <a:txBody>
                    <a:bodyPr/>
                    <a:lstStyle/>
                    <a:p>
                      <a:pPr marL="0" lvl="0" indent="0" algn="l" rtl="0">
                        <a:spcBef>
                          <a:spcPts val="0"/>
                        </a:spcBef>
                        <a:spcAft>
                          <a:spcPts val="0"/>
                        </a:spcAft>
                        <a:buNone/>
                      </a:pPr>
                      <a:r>
                        <a:rPr lang="en" sz="900"/>
                        <a:t>10.04%</a:t>
                      </a:r>
                      <a:endParaRPr sz="900"/>
                    </a:p>
                  </a:txBody>
                  <a:tcPr marL="91425" marR="91425" marT="91425" marB="91425"/>
                </a:tc>
                <a:tc>
                  <a:txBody>
                    <a:bodyPr/>
                    <a:lstStyle/>
                    <a:p>
                      <a:pPr marL="0" lvl="0" indent="0" algn="l" rtl="0">
                        <a:spcBef>
                          <a:spcPts val="0"/>
                        </a:spcBef>
                        <a:spcAft>
                          <a:spcPts val="0"/>
                        </a:spcAft>
                        <a:buNone/>
                      </a:pPr>
                      <a:r>
                        <a:rPr lang="en" sz="900"/>
                        <a:t>9.61%</a:t>
                      </a:r>
                      <a:endParaRPr sz="900"/>
                    </a:p>
                  </a:txBody>
                  <a:tcPr marL="91425" marR="91425" marT="91425" marB="91425"/>
                </a:tc>
                <a:tc>
                  <a:txBody>
                    <a:bodyPr/>
                    <a:lstStyle/>
                    <a:p>
                      <a:pPr marL="0" lvl="0" indent="0" algn="l" rtl="0">
                        <a:spcBef>
                          <a:spcPts val="0"/>
                        </a:spcBef>
                        <a:spcAft>
                          <a:spcPts val="0"/>
                        </a:spcAft>
                        <a:buNone/>
                      </a:pPr>
                      <a:r>
                        <a:rPr lang="en" sz="900" dirty="0"/>
                        <a:t>9.62%</a:t>
                      </a:r>
                      <a:endParaRPr sz="900" dirty="0"/>
                    </a:p>
                  </a:txBody>
                  <a:tcPr marL="91425" marR="91425" marT="91425" marB="91425"/>
                </a:tc>
                <a:tc>
                  <a:txBody>
                    <a:bodyPr/>
                    <a:lstStyle/>
                    <a:p>
                      <a:pPr marL="0" lvl="0" indent="0" algn="l" rtl="0">
                        <a:spcBef>
                          <a:spcPts val="0"/>
                        </a:spcBef>
                        <a:spcAft>
                          <a:spcPts val="0"/>
                        </a:spcAft>
                        <a:buNone/>
                      </a:pPr>
                      <a:r>
                        <a:rPr lang="en" sz="900" dirty="0"/>
                        <a:t>9.68%</a:t>
                      </a:r>
                      <a:endParaRPr sz="900" dirty="0"/>
                    </a:p>
                  </a:txBody>
                  <a:tcPr marL="91425" marR="91425" marT="91425" marB="91425"/>
                </a:tc>
                <a:tc>
                  <a:txBody>
                    <a:bodyPr/>
                    <a:lstStyle/>
                    <a:p>
                      <a:pPr marL="0" lvl="0" indent="0" algn="l" rtl="0">
                        <a:spcBef>
                          <a:spcPts val="0"/>
                        </a:spcBef>
                        <a:spcAft>
                          <a:spcPts val="0"/>
                        </a:spcAft>
                        <a:buNone/>
                      </a:pPr>
                      <a:r>
                        <a:rPr lang="en" sz="900" dirty="0"/>
                        <a:t>10.23%</a:t>
                      </a:r>
                      <a:endParaRPr sz="900" dirty="0"/>
                    </a:p>
                  </a:txBody>
                  <a:tcPr marL="91425" marR="91425" marT="91425" marB="91425"/>
                </a:tc>
                <a:extLst>
                  <a:ext uri="{0D108BD9-81ED-4DB2-BD59-A6C34878D82A}">
                    <a16:rowId xmlns:a16="http://schemas.microsoft.com/office/drawing/2014/main" val="10006"/>
                  </a:ext>
                </a:extLst>
              </a:tr>
              <a:tr h="455380">
                <a:tc>
                  <a:txBody>
                    <a:bodyPr/>
                    <a:lstStyle/>
                    <a:p>
                      <a:pPr marL="0" lvl="0" indent="0" algn="l" rtl="0">
                        <a:spcBef>
                          <a:spcPts val="0"/>
                        </a:spcBef>
                        <a:spcAft>
                          <a:spcPts val="0"/>
                        </a:spcAft>
                        <a:buNone/>
                      </a:pPr>
                      <a:r>
                        <a:rPr lang="en" sz="900" dirty="0"/>
                        <a:t>Revenue Received</a:t>
                      </a:r>
                      <a:endParaRPr sz="900" dirty="0"/>
                    </a:p>
                  </a:txBody>
                  <a:tcPr marL="91425" marR="91425" marT="91425" marB="91425">
                    <a:lnR w="9525" cap="flat" cmpd="sng" algn="ctr">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en" sz="900" dirty="0"/>
                        <a:t>$257,590</a:t>
                      </a:r>
                      <a:endParaRPr sz="900" dirty="0"/>
                    </a:p>
                  </a:txBody>
                  <a:tcPr marL="91425" marR="91425" marT="91425" marB="91425">
                    <a:lnL w="9525" cap="flat" cmpd="sng">
                      <a:solidFill>
                        <a:srgbClr val="9E9E9E"/>
                      </a:solidFill>
                      <a:prstDash val="solid"/>
                      <a:round/>
                      <a:headEnd type="none" w="sm" len="sm"/>
                      <a:tailEnd type="none" w="sm" len="sm"/>
                    </a:lnL>
                    <a:lnR w="9525" cap="flat" cmpd="sng" algn="ctr">
                      <a:solidFill>
                        <a:srgbClr val="9E9E9E"/>
                      </a:solidFill>
                      <a:prstDash val="solid"/>
                      <a:round/>
                      <a:headEnd type="none" w="sm" len="sm"/>
                      <a:tailEnd type="none" w="sm" len="sm"/>
                    </a:lnR>
                    <a:lnT w="9525" cap="flat" cmpd="sng" algn="ctr">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900" dirty="0"/>
                        <a:t>$298,678</a:t>
                      </a:r>
                      <a:endParaRPr sz="900" dirty="0"/>
                    </a:p>
                  </a:txBody>
                  <a:tcPr marL="91425" marR="91425" marT="91425" marB="91425">
                    <a:lnL w="9525" cap="flat" cmpd="sng" algn="ctr">
                      <a:solidFill>
                        <a:srgbClr val="9E9E9E"/>
                      </a:solidFill>
                      <a:prstDash val="solid"/>
                      <a:round/>
                      <a:headEnd type="none" w="sm" len="sm"/>
                      <a:tailEnd type="none" w="sm" len="sm"/>
                    </a:lnL>
                    <a:lnR w="9525" cap="flat" cmpd="sng" algn="ctr">
                      <a:solidFill>
                        <a:srgbClr val="9E9E9E"/>
                      </a:solidFill>
                      <a:prstDash val="solid"/>
                      <a:round/>
                      <a:headEnd type="none" w="sm" len="sm"/>
                      <a:tailEnd type="none" w="sm" len="sm"/>
                    </a:lnR>
                    <a:lnT w="9525" cap="flat" cmpd="sng" algn="ctr">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900" dirty="0"/>
                        <a:t>$369,708</a:t>
                      </a:r>
                      <a:endParaRPr sz="900" dirty="0"/>
                    </a:p>
                  </a:txBody>
                  <a:tcPr marL="91425" marR="91425" marT="91425" marB="91425">
                    <a:lnL w="9525" cap="flat" cmpd="sng" algn="ctr">
                      <a:solidFill>
                        <a:srgbClr val="9E9E9E"/>
                      </a:solidFill>
                      <a:prstDash val="solid"/>
                      <a:round/>
                      <a:headEnd type="none" w="sm" len="sm"/>
                      <a:tailEnd type="none" w="sm" len="sm"/>
                    </a:lnL>
                    <a:lnR w="9525" cap="flat" cmpd="sng" algn="ctr">
                      <a:solidFill>
                        <a:srgbClr val="9E9E9E"/>
                      </a:solidFill>
                      <a:prstDash val="solid"/>
                      <a:round/>
                      <a:headEnd type="none" w="sm" len="sm"/>
                      <a:tailEnd type="none" w="sm" len="sm"/>
                    </a:lnR>
                    <a:lnT w="9525" cap="flat" cmpd="sng" algn="ctr">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900" dirty="0"/>
                        <a:t>$348,697</a:t>
                      </a:r>
                      <a:endParaRPr sz="900" dirty="0"/>
                    </a:p>
                  </a:txBody>
                  <a:tcPr marL="91425" marR="91425" marT="91425" marB="91425">
                    <a:lnL w="9525" cap="flat" cmpd="sng" algn="ctr">
                      <a:solidFill>
                        <a:srgbClr val="9E9E9E"/>
                      </a:solidFill>
                      <a:prstDash val="solid"/>
                      <a:round/>
                      <a:headEnd type="none" w="sm" len="sm"/>
                      <a:tailEnd type="none" w="sm" len="sm"/>
                    </a:lnL>
                  </a:tcPr>
                </a:tc>
                <a:tc>
                  <a:txBody>
                    <a:bodyPr/>
                    <a:lstStyle/>
                    <a:p>
                      <a:pPr marL="0" lvl="0" indent="0" algn="l" rtl="0">
                        <a:spcBef>
                          <a:spcPts val="0"/>
                        </a:spcBef>
                        <a:spcAft>
                          <a:spcPts val="0"/>
                        </a:spcAft>
                        <a:buNone/>
                      </a:pPr>
                      <a:r>
                        <a:rPr lang="en" sz="900" dirty="0"/>
                        <a:t>$284,729</a:t>
                      </a:r>
                      <a:endParaRPr sz="900" dirty="0"/>
                    </a:p>
                  </a:txBody>
                  <a:tcPr marL="91425" marR="91425" marT="91425" marB="91425"/>
                </a:tc>
                <a:tc>
                  <a:txBody>
                    <a:bodyPr/>
                    <a:lstStyle/>
                    <a:p>
                      <a:pPr marL="0" lvl="0" indent="0" algn="l" rtl="0">
                        <a:spcBef>
                          <a:spcPts val="0"/>
                        </a:spcBef>
                        <a:spcAft>
                          <a:spcPts val="0"/>
                        </a:spcAft>
                        <a:buNone/>
                      </a:pPr>
                      <a:r>
                        <a:rPr lang="en" sz="900" dirty="0"/>
                        <a:t>$271,642</a:t>
                      </a:r>
                      <a:endParaRPr sz="900" dirty="0"/>
                    </a:p>
                  </a:txBody>
                  <a:tcPr marL="91425" marR="91425" marT="91425" marB="91425"/>
                </a:tc>
                <a:tc>
                  <a:txBody>
                    <a:bodyPr/>
                    <a:lstStyle/>
                    <a:p>
                      <a:pPr marL="0" lvl="0" indent="0" algn="l" rtl="0">
                        <a:spcBef>
                          <a:spcPts val="0"/>
                        </a:spcBef>
                        <a:spcAft>
                          <a:spcPts val="0"/>
                        </a:spcAft>
                        <a:buNone/>
                      </a:pPr>
                      <a:r>
                        <a:rPr lang="en" sz="900" dirty="0"/>
                        <a:t>$284,311</a:t>
                      </a:r>
                      <a:endParaRPr sz="900" dirty="0"/>
                    </a:p>
                  </a:txBody>
                  <a:tcPr marL="91425" marR="91425" marT="91425" marB="91425"/>
                </a:tc>
                <a:tc>
                  <a:txBody>
                    <a:bodyPr/>
                    <a:lstStyle/>
                    <a:p>
                      <a:pPr marL="0" lvl="0" indent="0" algn="l" rtl="0">
                        <a:spcBef>
                          <a:spcPts val="0"/>
                        </a:spcBef>
                        <a:spcAft>
                          <a:spcPts val="0"/>
                        </a:spcAft>
                        <a:buNone/>
                      </a:pPr>
                      <a:r>
                        <a:rPr lang="en" sz="900" dirty="0"/>
                        <a:t>$304,661</a:t>
                      </a:r>
                      <a:endParaRPr sz="900" dirty="0"/>
                    </a:p>
                  </a:txBody>
                  <a:tcPr marL="91425" marR="91425" marT="91425" marB="91425"/>
                </a:tc>
                <a:tc>
                  <a:txBody>
                    <a:bodyPr/>
                    <a:lstStyle/>
                    <a:p>
                      <a:pPr marL="0" lvl="0" indent="0" algn="l" rtl="0">
                        <a:spcBef>
                          <a:spcPts val="0"/>
                        </a:spcBef>
                        <a:spcAft>
                          <a:spcPts val="0"/>
                        </a:spcAft>
                        <a:buNone/>
                      </a:pPr>
                      <a:r>
                        <a:rPr lang="en" sz="900" dirty="0"/>
                        <a:t>$280,389</a:t>
                      </a:r>
                      <a:endParaRPr sz="900" dirty="0"/>
                    </a:p>
                  </a:txBody>
                  <a:tcPr marL="91425" marR="91425" marT="91425" marB="91425"/>
                </a:tc>
                <a:tc>
                  <a:txBody>
                    <a:bodyPr/>
                    <a:lstStyle/>
                    <a:p>
                      <a:pPr marL="0" lvl="0" indent="0" algn="l" rtl="0">
                        <a:spcBef>
                          <a:spcPts val="0"/>
                        </a:spcBef>
                        <a:spcAft>
                          <a:spcPts val="0"/>
                        </a:spcAft>
                        <a:buNone/>
                      </a:pPr>
                      <a:r>
                        <a:rPr lang="en" sz="900" dirty="0"/>
                        <a:t>$381,266</a:t>
                      </a:r>
                      <a:endParaRPr sz="900" dirty="0"/>
                    </a:p>
                  </a:txBody>
                  <a:tcPr marL="91425" marR="91425" marT="91425" marB="91425"/>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9"/>
                                        </p:tgtEl>
                                        <p:attrNameLst>
                                          <p:attrName>style.visibility</p:attrName>
                                        </p:attrNameLst>
                                      </p:cBhvr>
                                      <p:to>
                                        <p:strVal val="visible"/>
                                      </p:to>
                                    </p:set>
                                    <p:anim calcmode="lin" valueType="num">
                                      <p:cBhvr additive="base">
                                        <p:cTn id="7" dur="1000"/>
                                        <p:tgtEl>
                                          <p:spTgt spid="79"/>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7"/>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Attendance</a:t>
            </a:r>
            <a:endParaRPr/>
          </a:p>
        </p:txBody>
      </p:sp>
      <p:sp>
        <p:nvSpPr>
          <p:cNvPr id="85" name="Google Shape;85;p17"/>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Attendance Rate for students</a:t>
            </a:r>
            <a:endParaRPr/>
          </a:p>
          <a:p>
            <a:pPr marL="0" lvl="0" indent="0" algn="l" rtl="0">
              <a:spcBef>
                <a:spcPts val="1600"/>
              </a:spcBef>
              <a:spcAft>
                <a:spcPts val="1600"/>
              </a:spcAft>
              <a:buNone/>
            </a:pPr>
            <a:endParaRPr/>
          </a:p>
        </p:txBody>
      </p:sp>
      <p:graphicFrame>
        <p:nvGraphicFramePr>
          <p:cNvPr id="86" name="Google Shape;86;p17"/>
          <p:cNvGraphicFramePr/>
          <p:nvPr>
            <p:extLst>
              <p:ext uri="{D42A27DB-BD31-4B8C-83A1-F6EECF244321}">
                <p14:modId xmlns:p14="http://schemas.microsoft.com/office/powerpoint/2010/main" val="2352343692"/>
              </p:ext>
            </p:extLst>
          </p:nvPr>
        </p:nvGraphicFramePr>
        <p:xfrm>
          <a:off x="952500" y="1809750"/>
          <a:ext cx="7239000" cy="2438280"/>
        </p:xfrm>
        <a:graphic>
          <a:graphicData uri="http://schemas.openxmlformats.org/drawingml/2006/table">
            <a:tbl>
              <a:tblPr>
                <a:noFill/>
                <a:tableStyleId>{7A108117-AAE1-4E8E-95F6-640249F32A8B}</a:tableStyleId>
              </a:tblPr>
              <a:tblGrid>
                <a:gridCol w="1809750">
                  <a:extLst>
                    <a:ext uri="{9D8B030D-6E8A-4147-A177-3AD203B41FA5}">
                      <a16:colId xmlns:a16="http://schemas.microsoft.com/office/drawing/2014/main" val="20000"/>
                    </a:ext>
                  </a:extLst>
                </a:gridCol>
                <a:gridCol w="1931775">
                  <a:extLst>
                    <a:ext uri="{9D8B030D-6E8A-4147-A177-3AD203B41FA5}">
                      <a16:colId xmlns:a16="http://schemas.microsoft.com/office/drawing/2014/main" val="20001"/>
                    </a:ext>
                  </a:extLst>
                </a:gridCol>
                <a:gridCol w="1687725">
                  <a:extLst>
                    <a:ext uri="{9D8B030D-6E8A-4147-A177-3AD203B41FA5}">
                      <a16:colId xmlns:a16="http://schemas.microsoft.com/office/drawing/2014/main" val="20002"/>
                    </a:ext>
                  </a:extLst>
                </a:gridCol>
                <a:gridCol w="1809750">
                  <a:extLst>
                    <a:ext uri="{9D8B030D-6E8A-4147-A177-3AD203B41FA5}">
                      <a16:colId xmlns:a16="http://schemas.microsoft.com/office/drawing/2014/main" val="20003"/>
                    </a:ext>
                  </a:extLst>
                </a:gridCol>
              </a:tblGrid>
              <a:tr h="381000">
                <a:tc>
                  <a:txBody>
                    <a:bodyPr/>
                    <a:lstStyle/>
                    <a:p>
                      <a:pPr marL="0" lvl="0" indent="0" algn="l" rtl="0">
                        <a:spcBef>
                          <a:spcPts val="0"/>
                        </a:spcBef>
                        <a:spcAft>
                          <a:spcPts val="0"/>
                        </a:spcAft>
                        <a:buNone/>
                      </a:pPr>
                      <a:r>
                        <a:rPr lang="en"/>
                        <a:t>School</a:t>
                      </a:r>
                      <a:endParaRPr/>
                    </a:p>
                  </a:txBody>
                  <a:tcPr marL="91425" marR="91425" marT="91425" marB="91425"/>
                </a:tc>
                <a:tc>
                  <a:txBody>
                    <a:bodyPr/>
                    <a:lstStyle/>
                    <a:p>
                      <a:pPr marL="0" lvl="0" indent="0" algn="l" rtl="0">
                        <a:spcBef>
                          <a:spcPts val="0"/>
                        </a:spcBef>
                        <a:spcAft>
                          <a:spcPts val="0"/>
                        </a:spcAft>
                        <a:buNone/>
                      </a:pPr>
                      <a:r>
                        <a:rPr lang="en"/>
                        <a:t>Percentage of Native American Students</a:t>
                      </a:r>
                      <a:endParaRPr/>
                    </a:p>
                  </a:txBody>
                  <a:tcPr marL="91425" marR="91425" marT="91425" marB="91425"/>
                </a:tc>
                <a:tc>
                  <a:txBody>
                    <a:bodyPr/>
                    <a:lstStyle/>
                    <a:p>
                      <a:pPr marL="0" lvl="0" indent="0" algn="l" rtl="0">
                        <a:spcBef>
                          <a:spcPts val="0"/>
                        </a:spcBef>
                        <a:spcAft>
                          <a:spcPts val="0"/>
                        </a:spcAft>
                        <a:buNone/>
                      </a:pPr>
                      <a:r>
                        <a:rPr lang="en"/>
                        <a:t>Percentage of White Students</a:t>
                      </a:r>
                      <a:endParaRPr/>
                    </a:p>
                  </a:txBody>
                  <a:tcPr marL="91425" marR="91425" marT="91425" marB="91425"/>
                </a:tc>
                <a:tc>
                  <a:txBody>
                    <a:bodyPr/>
                    <a:lstStyle/>
                    <a:p>
                      <a:pPr marL="0" lvl="0" indent="0" algn="l" rtl="0">
                        <a:spcBef>
                          <a:spcPts val="0"/>
                        </a:spcBef>
                        <a:spcAft>
                          <a:spcPts val="0"/>
                        </a:spcAft>
                        <a:buNone/>
                      </a:pPr>
                      <a:r>
                        <a:rPr lang="en"/>
                        <a:t>Total Percentage in School</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t>Rock Ledge Elementary</a:t>
                      </a:r>
                      <a:endParaRPr/>
                    </a:p>
                  </a:txBody>
                  <a:tcPr marL="91425" marR="91425" marT="91425" marB="91425"/>
                </a:tc>
                <a:tc>
                  <a:txBody>
                    <a:bodyPr/>
                    <a:lstStyle/>
                    <a:p>
                      <a:pPr marL="0" lvl="0" indent="0" algn="l" rtl="0">
                        <a:spcBef>
                          <a:spcPts val="0"/>
                        </a:spcBef>
                        <a:spcAft>
                          <a:spcPts val="0"/>
                        </a:spcAft>
                        <a:buNone/>
                      </a:pPr>
                      <a:r>
                        <a:rPr lang="en" dirty="0"/>
                        <a:t>92.2%</a:t>
                      </a:r>
                      <a:endParaRPr dirty="0"/>
                    </a:p>
                  </a:txBody>
                  <a:tcPr marL="91425" marR="91425" marT="91425" marB="91425"/>
                </a:tc>
                <a:tc>
                  <a:txBody>
                    <a:bodyPr/>
                    <a:lstStyle/>
                    <a:p>
                      <a:pPr marL="0" lvl="0" indent="0" algn="l" rtl="0">
                        <a:spcBef>
                          <a:spcPts val="0"/>
                        </a:spcBef>
                        <a:spcAft>
                          <a:spcPts val="0"/>
                        </a:spcAft>
                        <a:buNone/>
                      </a:pPr>
                      <a:r>
                        <a:rPr lang="en" dirty="0"/>
                        <a:t>95.0%</a:t>
                      </a:r>
                      <a:endParaRPr dirty="0"/>
                    </a:p>
                  </a:txBody>
                  <a:tcPr marL="91425" marR="91425" marT="91425" marB="91425"/>
                </a:tc>
                <a:tc>
                  <a:txBody>
                    <a:bodyPr/>
                    <a:lstStyle/>
                    <a:p>
                      <a:pPr marL="0" lvl="0" indent="0" algn="l" rtl="0">
                        <a:spcBef>
                          <a:spcPts val="0"/>
                        </a:spcBef>
                        <a:spcAft>
                          <a:spcPts val="0"/>
                        </a:spcAft>
                        <a:buNone/>
                      </a:pPr>
                      <a:r>
                        <a:rPr lang="en" dirty="0"/>
                        <a:t>93.9%</a:t>
                      </a: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a:t>Seymour Middle School</a:t>
                      </a:r>
                      <a:endParaRPr/>
                    </a:p>
                  </a:txBody>
                  <a:tcPr marL="91425" marR="91425" marT="91425" marB="91425"/>
                </a:tc>
                <a:tc>
                  <a:txBody>
                    <a:bodyPr/>
                    <a:lstStyle/>
                    <a:p>
                      <a:pPr marL="0" lvl="0" indent="0" algn="l" rtl="0">
                        <a:spcBef>
                          <a:spcPts val="0"/>
                        </a:spcBef>
                        <a:spcAft>
                          <a:spcPts val="0"/>
                        </a:spcAft>
                        <a:buNone/>
                      </a:pPr>
                      <a:r>
                        <a:rPr lang="en" dirty="0"/>
                        <a:t>92.1%</a:t>
                      </a:r>
                      <a:endParaRPr dirty="0"/>
                    </a:p>
                  </a:txBody>
                  <a:tcPr marL="91425" marR="91425" marT="91425" marB="91425"/>
                </a:tc>
                <a:tc>
                  <a:txBody>
                    <a:bodyPr/>
                    <a:lstStyle/>
                    <a:p>
                      <a:pPr marL="0" lvl="0" indent="0" algn="l" rtl="0">
                        <a:spcBef>
                          <a:spcPts val="0"/>
                        </a:spcBef>
                        <a:spcAft>
                          <a:spcPts val="0"/>
                        </a:spcAft>
                        <a:buNone/>
                      </a:pPr>
                      <a:r>
                        <a:rPr lang="en" dirty="0"/>
                        <a:t>94.9%</a:t>
                      </a:r>
                      <a:endParaRPr dirty="0"/>
                    </a:p>
                  </a:txBody>
                  <a:tcPr marL="91425" marR="91425" marT="91425" marB="91425"/>
                </a:tc>
                <a:tc>
                  <a:txBody>
                    <a:bodyPr/>
                    <a:lstStyle/>
                    <a:p>
                      <a:pPr marL="0" lvl="0" indent="0" algn="l" rtl="0">
                        <a:spcBef>
                          <a:spcPts val="0"/>
                        </a:spcBef>
                        <a:spcAft>
                          <a:spcPts val="0"/>
                        </a:spcAft>
                        <a:buNone/>
                      </a:pPr>
                      <a:r>
                        <a:rPr lang="en" dirty="0"/>
                        <a:t>93.0%</a:t>
                      </a:r>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a:t>Seymour High School</a:t>
                      </a:r>
                      <a:endParaRPr/>
                    </a:p>
                  </a:txBody>
                  <a:tcPr marL="91425" marR="91425" marT="91425" marB="91425"/>
                </a:tc>
                <a:tc>
                  <a:txBody>
                    <a:bodyPr/>
                    <a:lstStyle/>
                    <a:p>
                      <a:pPr marL="0" lvl="0" indent="0" algn="l" rtl="0">
                        <a:spcBef>
                          <a:spcPts val="0"/>
                        </a:spcBef>
                        <a:spcAft>
                          <a:spcPts val="0"/>
                        </a:spcAft>
                        <a:buNone/>
                      </a:pPr>
                      <a:r>
                        <a:rPr lang="en" dirty="0"/>
                        <a:t>83.1%</a:t>
                      </a:r>
                      <a:endParaRPr dirty="0"/>
                    </a:p>
                  </a:txBody>
                  <a:tcPr marL="91425" marR="91425" marT="91425" marB="91425"/>
                </a:tc>
                <a:tc>
                  <a:txBody>
                    <a:bodyPr/>
                    <a:lstStyle/>
                    <a:p>
                      <a:pPr marL="0" lvl="0" indent="0" algn="l" rtl="0">
                        <a:spcBef>
                          <a:spcPts val="0"/>
                        </a:spcBef>
                        <a:spcAft>
                          <a:spcPts val="0"/>
                        </a:spcAft>
                        <a:buNone/>
                      </a:pPr>
                      <a:r>
                        <a:rPr lang="en" dirty="0"/>
                        <a:t>88.9%</a:t>
                      </a:r>
                      <a:endParaRPr dirty="0"/>
                    </a:p>
                  </a:txBody>
                  <a:tcPr marL="91425" marR="91425" marT="91425" marB="91425"/>
                </a:tc>
                <a:tc>
                  <a:txBody>
                    <a:bodyPr/>
                    <a:lstStyle/>
                    <a:p>
                      <a:pPr marL="0" lvl="0" indent="0" algn="l" rtl="0">
                        <a:spcBef>
                          <a:spcPts val="0"/>
                        </a:spcBef>
                        <a:spcAft>
                          <a:spcPts val="0"/>
                        </a:spcAft>
                        <a:buNone/>
                      </a:pPr>
                      <a:r>
                        <a:rPr lang="en" dirty="0"/>
                        <a:t>86.5%</a:t>
                      </a:r>
                    </a:p>
                  </a:txBody>
                  <a:tcPr marL="91425" marR="91425" marT="91425" marB="91425"/>
                </a:tc>
                <a:extLst>
                  <a:ext uri="{0D108BD9-81ED-4DB2-BD59-A6C34878D82A}">
                    <a16:rowId xmlns:a16="http://schemas.microsoft.com/office/drawing/2014/main" val="10003"/>
                  </a:ext>
                </a:extLst>
              </a:tr>
            </a:tbl>
          </a:graphicData>
        </a:graphic>
      </p:graphicFrame>
      <p:pic>
        <p:nvPicPr>
          <p:cNvPr id="87" name="Google Shape;87;p17"/>
          <p:cNvPicPr preferRelativeResize="0"/>
          <p:nvPr/>
        </p:nvPicPr>
        <p:blipFill>
          <a:blip r:embed="rId3">
            <a:alphaModFix/>
          </a:blip>
          <a:stretch>
            <a:fillRect/>
          </a:stretch>
        </p:blipFill>
        <p:spPr>
          <a:xfrm>
            <a:off x="5775400" y="0"/>
            <a:ext cx="2416109" cy="18097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6"/>
                                        </p:tgtEl>
                                        <p:attrNameLst>
                                          <p:attrName>style.visibility</p:attrName>
                                        </p:attrNameLst>
                                      </p:cBhvr>
                                      <p:to>
                                        <p:strVal val="visible"/>
                                      </p:to>
                                    </p:set>
                                    <p:anim calcmode="lin" valueType="num">
                                      <p:cBhvr additive="base">
                                        <p:cTn id="7" dur="1000"/>
                                        <p:tgtEl>
                                          <p:spTgt spid="86"/>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Discipline</a:t>
            </a:r>
            <a:endParaRPr/>
          </a:p>
        </p:txBody>
      </p:sp>
      <p:sp>
        <p:nvSpPr>
          <p:cNvPr id="93" name="Google Shape;93;p18"/>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Students who were suspended/expelled</a:t>
            </a:r>
            <a:endParaRPr/>
          </a:p>
          <a:p>
            <a:pPr marL="0" lvl="0" indent="0" algn="l" rtl="0">
              <a:spcBef>
                <a:spcPts val="1600"/>
              </a:spcBef>
              <a:spcAft>
                <a:spcPts val="1600"/>
              </a:spcAft>
              <a:buNone/>
            </a:pPr>
            <a:endParaRPr/>
          </a:p>
        </p:txBody>
      </p:sp>
      <p:graphicFrame>
        <p:nvGraphicFramePr>
          <p:cNvPr id="94" name="Google Shape;94;p18"/>
          <p:cNvGraphicFramePr/>
          <p:nvPr>
            <p:extLst>
              <p:ext uri="{D42A27DB-BD31-4B8C-83A1-F6EECF244321}">
                <p14:modId xmlns:p14="http://schemas.microsoft.com/office/powerpoint/2010/main" val="3408403638"/>
              </p:ext>
            </p:extLst>
          </p:nvPr>
        </p:nvGraphicFramePr>
        <p:xfrm>
          <a:off x="952500" y="1809750"/>
          <a:ext cx="7239000" cy="2438280"/>
        </p:xfrm>
        <a:graphic>
          <a:graphicData uri="http://schemas.openxmlformats.org/drawingml/2006/table">
            <a:tbl>
              <a:tblPr>
                <a:noFill/>
                <a:tableStyleId>{7A108117-AAE1-4E8E-95F6-640249F32A8B}</a:tableStyleId>
              </a:tblPr>
              <a:tblGrid>
                <a:gridCol w="1809750">
                  <a:extLst>
                    <a:ext uri="{9D8B030D-6E8A-4147-A177-3AD203B41FA5}">
                      <a16:colId xmlns:a16="http://schemas.microsoft.com/office/drawing/2014/main" val="20000"/>
                    </a:ext>
                  </a:extLst>
                </a:gridCol>
                <a:gridCol w="1809750">
                  <a:extLst>
                    <a:ext uri="{9D8B030D-6E8A-4147-A177-3AD203B41FA5}">
                      <a16:colId xmlns:a16="http://schemas.microsoft.com/office/drawing/2014/main" val="20001"/>
                    </a:ext>
                  </a:extLst>
                </a:gridCol>
                <a:gridCol w="1809750">
                  <a:extLst>
                    <a:ext uri="{9D8B030D-6E8A-4147-A177-3AD203B41FA5}">
                      <a16:colId xmlns:a16="http://schemas.microsoft.com/office/drawing/2014/main" val="20002"/>
                    </a:ext>
                  </a:extLst>
                </a:gridCol>
                <a:gridCol w="1809750">
                  <a:extLst>
                    <a:ext uri="{9D8B030D-6E8A-4147-A177-3AD203B41FA5}">
                      <a16:colId xmlns:a16="http://schemas.microsoft.com/office/drawing/2014/main" val="20003"/>
                    </a:ext>
                  </a:extLst>
                </a:gridCol>
              </a:tblGrid>
              <a:tr h="381000">
                <a:tc>
                  <a:txBody>
                    <a:bodyPr/>
                    <a:lstStyle/>
                    <a:p>
                      <a:pPr marL="0" lvl="0" indent="0" algn="l" rtl="0">
                        <a:spcBef>
                          <a:spcPts val="0"/>
                        </a:spcBef>
                        <a:spcAft>
                          <a:spcPts val="0"/>
                        </a:spcAft>
                        <a:buNone/>
                      </a:pPr>
                      <a:r>
                        <a:rPr lang="en"/>
                        <a:t>School</a:t>
                      </a:r>
                      <a:endParaRPr/>
                    </a:p>
                  </a:txBody>
                  <a:tcPr marL="91425" marR="91425" marT="91425" marB="91425"/>
                </a:tc>
                <a:tc>
                  <a:txBody>
                    <a:bodyPr/>
                    <a:lstStyle/>
                    <a:p>
                      <a:pPr marL="0" lvl="0" indent="0" algn="l" rtl="0">
                        <a:spcBef>
                          <a:spcPts val="0"/>
                        </a:spcBef>
                        <a:spcAft>
                          <a:spcPts val="0"/>
                        </a:spcAft>
                        <a:buNone/>
                      </a:pPr>
                      <a:r>
                        <a:rPr lang="en"/>
                        <a:t>Number of Native American Students</a:t>
                      </a:r>
                      <a:endParaRPr/>
                    </a:p>
                  </a:txBody>
                  <a:tcPr marL="91425" marR="91425" marT="91425" marB="91425"/>
                </a:tc>
                <a:tc>
                  <a:txBody>
                    <a:bodyPr/>
                    <a:lstStyle/>
                    <a:p>
                      <a:pPr marL="0" lvl="0" indent="0" algn="l" rtl="0">
                        <a:spcBef>
                          <a:spcPts val="0"/>
                        </a:spcBef>
                        <a:spcAft>
                          <a:spcPts val="0"/>
                        </a:spcAft>
                        <a:buNone/>
                      </a:pPr>
                      <a:r>
                        <a:rPr lang="en"/>
                        <a:t>Number of White Students</a:t>
                      </a:r>
                      <a:endParaRPr/>
                    </a:p>
                  </a:txBody>
                  <a:tcPr marL="91425" marR="91425" marT="91425" marB="91425"/>
                </a:tc>
                <a:tc>
                  <a:txBody>
                    <a:bodyPr/>
                    <a:lstStyle/>
                    <a:p>
                      <a:pPr marL="0" lvl="0" indent="0" algn="l" rtl="0">
                        <a:spcBef>
                          <a:spcPts val="0"/>
                        </a:spcBef>
                        <a:spcAft>
                          <a:spcPts val="0"/>
                        </a:spcAft>
                        <a:buNone/>
                      </a:pPr>
                      <a:r>
                        <a:rPr lang="en"/>
                        <a:t>Total Number in School</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t>Rock Ledge Elementary</a:t>
                      </a:r>
                      <a:endParaRPr/>
                    </a:p>
                  </a:txBody>
                  <a:tcPr marL="91425" marR="91425" marT="91425" marB="91425"/>
                </a:tc>
                <a:tc>
                  <a:txBody>
                    <a:bodyPr/>
                    <a:lstStyle/>
                    <a:p>
                      <a:pPr marL="0" lvl="0" indent="0" algn="l" rtl="0">
                        <a:spcBef>
                          <a:spcPts val="0"/>
                        </a:spcBef>
                        <a:spcAft>
                          <a:spcPts val="0"/>
                        </a:spcAft>
                        <a:buNone/>
                      </a:pPr>
                      <a:r>
                        <a:rPr lang="en" dirty="0"/>
                        <a:t>6 (4.7%)</a:t>
                      </a:r>
                      <a:endParaRPr dirty="0"/>
                    </a:p>
                  </a:txBody>
                  <a:tcPr marL="91425" marR="91425" marT="91425" marB="91425"/>
                </a:tc>
                <a:tc>
                  <a:txBody>
                    <a:bodyPr/>
                    <a:lstStyle/>
                    <a:p>
                      <a:pPr marL="0" lvl="0" indent="0" algn="l" rtl="0">
                        <a:spcBef>
                          <a:spcPts val="0"/>
                        </a:spcBef>
                        <a:spcAft>
                          <a:spcPts val="0"/>
                        </a:spcAft>
                        <a:buNone/>
                      </a:pPr>
                      <a:r>
                        <a:rPr lang="en" dirty="0"/>
                        <a:t>15 (3.3%)</a:t>
                      </a:r>
                      <a:endParaRPr dirty="0"/>
                    </a:p>
                  </a:txBody>
                  <a:tcPr marL="91425" marR="91425" marT="91425" marB="91425"/>
                </a:tc>
                <a:tc>
                  <a:txBody>
                    <a:bodyPr/>
                    <a:lstStyle/>
                    <a:p>
                      <a:pPr marL="0" lvl="0" indent="0" algn="l" rtl="0">
                        <a:spcBef>
                          <a:spcPts val="0"/>
                        </a:spcBef>
                        <a:spcAft>
                          <a:spcPts val="0"/>
                        </a:spcAft>
                        <a:buNone/>
                      </a:pPr>
                      <a:r>
                        <a:rPr lang="en" dirty="0"/>
                        <a:t>21 (3.4%)</a:t>
                      </a:r>
                      <a:endParaRPr dirty="0"/>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a:t>Seymour Middle School</a:t>
                      </a:r>
                      <a:endParaRPr/>
                    </a:p>
                  </a:txBody>
                  <a:tcPr marL="91425" marR="91425" marT="91425" marB="91425"/>
                </a:tc>
                <a:tc>
                  <a:txBody>
                    <a:bodyPr/>
                    <a:lstStyle/>
                    <a:p>
                      <a:pPr marL="0" lvl="0" indent="0" algn="l" rtl="0">
                        <a:spcBef>
                          <a:spcPts val="0"/>
                        </a:spcBef>
                        <a:spcAft>
                          <a:spcPts val="0"/>
                        </a:spcAft>
                        <a:buNone/>
                      </a:pPr>
                      <a:r>
                        <a:rPr lang="en" dirty="0"/>
                        <a:t>22 (29.3%)</a:t>
                      </a:r>
                      <a:endParaRPr dirty="0"/>
                    </a:p>
                  </a:txBody>
                  <a:tcPr marL="91425" marR="91425" marT="91425" marB="91425"/>
                </a:tc>
                <a:tc>
                  <a:txBody>
                    <a:bodyPr/>
                    <a:lstStyle/>
                    <a:p>
                      <a:pPr marL="0" lvl="0" indent="0" algn="l" rtl="0">
                        <a:spcBef>
                          <a:spcPts val="0"/>
                        </a:spcBef>
                        <a:spcAft>
                          <a:spcPts val="0"/>
                        </a:spcAft>
                        <a:buNone/>
                      </a:pPr>
                      <a:r>
                        <a:rPr lang="en" dirty="0"/>
                        <a:t>38 (15.8%)</a:t>
                      </a:r>
                      <a:endParaRPr dirty="0"/>
                    </a:p>
                  </a:txBody>
                  <a:tcPr marL="91425" marR="91425" marT="91425" marB="91425"/>
                </a:tc>
                <a:tc>
                  <a:txBody>
                    <a:bodyPr/>
                    <a:lstStyle/>
                    <a:p>
                      <a:pPr marL="0" lvl="0" indent="0" algn="l" rtl="0">
                        <a:spcBef>
                          <a:spcPts val="0"/>
                        </a:spcBef>
                        <a:spcAft>
                          <a:spcPts val="0"/>
                        </a:spcAft>
                        <a:buNone/>
                      </a:pPr>
                      <a:r>
                        <a:rPr lang="en" dirty="0"/>
                        <a:t>63 (18.9%)</a:t>
                      </a:r>
                      <a:endParaRPr dirty="0"/>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a:t>Seymour High School</a:t>
                      </a:r>
                      <a:endParaRPr/>
                    </a:p>
                  </a:txBody>
                  <a:tcPr marL="91425" marR="91425" marT="91425" marB="91425"/>
                </a:tc>
                <a:tc>
                  <a:txBody>
                    <a:bodyPr/>
                    <a:lstStyle/>
                    <a:p>
                      <a:pPr marL="0" lvl="0" indent="0" algn="l" rtl="0">
                        <a:spcBef>
                          <a:spcPts val="0"/>
                        </a:spcBef>
                        <a:spcAft>
                          <a:spcPts val="0"/>
                        </a:spcAft>
                        <a:buNone/>
                      </a:pPr>
                      <a:r>
                        <a:rPr lang="en" dirty="0"/>
                        <a:t>40 (40.8%)</a:t>
                      </a:r>
                      <a:endParaRPr dirty="0"/>
                    </a:p>
                  </a:txBody>
                  <a:tcPr marL="91425" marR="91425" marT="91425" marB="91425"/>
                </a:tc>
                <a:tc>
                  <a:txBody>
                    <a:bodyPr/>
                    <a:lstStyle/>
                    <a:p>
                      <a:pPr marL="0" lvl="0" indent="0" algn="l" rtl="0">
                        <a:spcBef>
                          <a:spcPts val="0"/>
                        </a:spcBef>
                        <a:spcAft>
                          <a:spcPts val="0"/>
                        </a:spcAft>
                        <a:buNone/>
                      </a:pPr>
                      <a:r>
                        <a:rPr lang="en" dirty="0"/>
                        <a:t>48 (9.1%)</a:t>
                      </a:r>
                      <a:endParaRPr dirty="0"/>
                    </a:p>
                  </a:txBody>
                  <a:tcPr marL="91425" marR="91425" marT="91425" marB="91425"/>
                </a:tc>
                <a:tc>
                  <a:txBody>
                    <a:bodyPr/>
                    <a:lstStyle/>
                    <a:p>
                      <a:pPr marL="0" lvl="0" indent="0" algn="l" rtl="0">
                        <a:spcBef>
                          <a:spcPts val="0"/>
                        </a:spcBef>
                        <a:spcAft>
                          <a:spcPts val="0"/>
                        </a:spcAft>
                        <a:buNone/>
                      </a:pPr>
                      <a:r>
                        <a:rPr lang="en" dirty="0"/>
                        <a:t>93 (14.3%)</a:t>
                      </a:r>
                      <a:endParaRPr dirty="0"/>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4"/>
                                        </p:tgtEl>
                                        <p:attrNameLst>
                                          <p:attrName>style.visibility</p:attrName>
                                        </p:attrNameLst>
                                      </p:cBhvr>
                                      <p:to>
                                        <p:strVal val="visible"/>
                                      </p:to>
                                    </p:set>
                                    <p:anim calcmode="lin" valueType="num">
                                      <p:cBhvr additive="base">
                                        <p:cTn id="7" dur="1000"/>
                                        <p:tgtEl>
                                          <p:spTgt spid="94"/>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Students in Advanced Classes</a:t>
            </a:r>
            <a:endParaRPr/>
          </a:p>
        </p:txBody>
      </p:sp>
      <p:sp>
        <p:nvSpPr>
          <p:cNvPr id="100" name="Google Shape;100;p19"/>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Students who were enrolled in </a:t>
            </a:r>
            <a:r>
              <a:rPr lang="en-US" dirty="0"/>
              <a:t>College or Technical </a:t>
            </a:r>
          </a:p>
          <a:p>
            <a:pPr marL="0" lvl="0" indent="0" algn="l" rtl="0">
              <a:spcBef>
                <a:spcPts val="0"/>
              </a:spcBef>
              <a:spcAft>
                <a:spcPts val="0"/>
              </a:spcAft>
              <a:buNone/>
            </a:pPr>
            <a:r>
              <a:rPr lang="en-US" dirty="0"/>
              <a:t>College credit earning </a:t>
            </a:r>
            <a:r>
              <a:rPr lang="en" dirty="0"/>
              <a:t>classes (</a:t>
            </a:r>
            <a:r>
              <a:rPr lang="en-US" dirty="0"/>
              <a:t>HS) or HS credit (MS)</a:t>
            </a:r>
            <a:endParaRPr dirty="0"/>
          </a:p>
          <a:p>
            <a:pPr marL="0" lvl="0" indent="0" algn="l" rtl="0">
              <a:spcBef>
                <a:spcPts val="1600"/>
              </a:spcBef>
              <a:spcAft>
                <a:spcPts val="1600"/>
              </a:spcAft>
              <a:buNone/>
            </a:pPr>
            <a:endParaRPr dirty="0"/>
          </a:p>
        </p:txBody>
      </p:sp>
      <p:graphicFrame>
        <p:nvGraphicFramePr>
          <p:cNvPr id="101" name="Google Shape;101;p19"/>
          <p:cNvGraphicFramePr/>
          <p:nvPr>
            <p:extLst>
              <p:ext uri="{D42A27DB-BD31-4B8C-83A1-F6EECF244321}">
                <p14:modId xmlns:p14="http://schemas.microsoft.com/office/powerpoint/2010/main" val="3683615320"/>
              </p:ext>
            </p:extLst>
          </p:nvPr>
        </p:nvGraphicFramePr>
        <p:xfrm>
          <a:off x="952500" y="2130520"/>
          <a:ext cx="7239000" cy="2438280"/>
        </p:xfrm>
        <a:graphic>
          <a:graphicData uri="http://schemas.openxmlformats.org/drawingml/2006/table">
            <a:tbl>
              <a:tblPr>
                <a:noFill/>
                <a:tableStyleId>{7A108117-AAE1-4E8E-95F6-640249F32A8B}</a:tableStyleId>
              </a:tblPr>
              <a:tblGrid>
                <a:gridCol w="1809750">
                  <a:extLst>
                    <a:ext uri="{9D8B030D-6E8A-4147-A177-3AD203B41FA5}">
                      <a16:colId xmlns:a16="http://schemas.microsoft.com/office/drawing/2014/main" val="20000"/>
                    </a:ext>
                  </a:extLst>
                </a:gridCol>
                <a:gridCol w="1809750">
                  <a:extLst>
                    <a:ext uri="{9D8B030D-6E8A-4147-A177-3AD203B41FA5}">
                      <a16:colId xmlns:a16="http://schemas.microsoft.com/office/drawing/2014/main" val="20001"/>
                    </a:ext>
                  </a:extLst>
                </a:gridCol>
                <a:gridCol w="1809750">
                  <a:extLst>
                    <a:ext uri="{9D8B030D-6E8A-4147-A177-3AD203B41FA5}">
                      <a16:colId xmlns:a16="http://schemas.microsoft.com/office/drawing/2014/main" val="20002"/>
                    </a:ext>
                  </a:extLst>
                </a:gridCol>
                <a:gridCol w="1809750">
                  <a:extLst>
                    <a:ext uri="{9D8B030D-6E8A-4147-A177-3AD203B41FA5}">
                      <a16:colId xmlns:a16="http://schemas.microsoft.com/office/drawing/2014/main" val="20003"/>
                    </a:ext>
                  </a:extLst>
                </a:gridCol>
              </a:tblGrid>
              <a:tr h="379648">
                <a:tc>
                  <a:txBody>
                    <a:bodyPr/>
                    <a:lstStyle/>
                    <a:p>
                      <a:pPr marL="0" lvl="0" indent="0" algn="l" rtl="0">
                        <a:spcBef>
                          <a:spcPts val="0"/>
                        </a:spcBef>
                        <a:spcAft>
                          <a:spcPts val="0"/>
                        </a:spcAft>
                        <a:buNone/>
                      </a:pPr>
                      <a:r>
                        <a:rPr lang="en"/>
                        <a:t>School</a:t>
                      </a:r>
                      <a:endParaRPr/>
                    </a:p>
                  </a:txBody>
                  <a:tcPr marL="91425" marR="91425" marT="91425" marB="91425"/>
                </a:tc>
                <a:tc>
                  <a:txBody>
                    <a:bodyPr/>
                    <a:lstStyle/>
                    <a:p>
                      <a:pPr marL="0" lvl="0" indent="0" algn="l" rtl="0">
                        <a:spcBef>
                          <a:spcPts val="0"/>
                        </a:spcBef>
                        <a:spcAft>
                          <a:spcPts val="0"/>
                        </a:spcAft>
                        <a:buNone/>
                      </a:pPr>
                      <a:r>
                        <a:rPr lang="en"/>
                        <a:t>Number of Native American Students</a:t>
                      </a:r>
                      <a:endParaRPr/>
                    </a:p>
                  </a:txBody>
                  <a:tcPr marL="91425" marR="91425" marT="91425" marB="91425"/>
                </a:tc>
                <a:tc>
                  <a:txBody>
                    <a:bodyPr/>
                    <a:lstStyle/>
                    <a:p>
                      <a:pPr marL="0" lvl="0" indent="0" algn="l" rtl="0">
                        <a:spcBef>
                          <a:spcPts val="0"/>
                        </a:spcBef>
                        <a:spcAft>
                          <a:spcPts val="0"/>
                        </a:spcAft>
                        <a:buNone/>
                      </a:pPr>
                      <a:r>
                        <a:rPr lang="en" dirty="0"/>
                        <a:t>Number of White Students</a:t>
                      </a:r>
                      <a:endParaRPr dirty="0"/>
                    </a:p>
                  </a:txBody>
                  <a:tcPr marL="91425" marR="91425" marT="91425" marB="91425"/>
                </a:tc>
                <a:tc>
                  <a:txBody>
                    <a:bodyPr/>
                    <a:lstStyle/>
                    <a:p>
                      <a:pPr marL="0" lvl="0" indent="0" algn="l" rtl="0">
                        <a:spcBef>
                          <a:spcPts val="0"/>
                        </a:spcBef>
                        <a:spcAft>
                          <a:spcPts val="0"/>
                        </a:spcAft>
                        <a:buNone/>
                      </a:pPr>
                      <a:r>
                        <a:rPr lang="en" dirty="0"/>
                        <a:t>Total Number in School</a:t>
                      </a:r>
                      <a:endParaRPr dirty="0"/>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t>Rock Ledge Elementary</a:t>
                      </a:r>
                      <a:endParaRPr/>
                    </a:p>
                  </a:txBody>
                  <a:tcPr marL="91425" marR="91425" marT="91425" marB="91425"/>
                </a:tc>
                <a:tc>
                  <a:txBody>
                    <a:bodyPr/>
                    <a:lstStyle/>
                    <a:p>
                      <a:pPr marL="0" lvl="0" indent="0" algn="l" rtl="0">
                        <a:spcBef>
                          <a:spcPts val="0"/>
                        </a:spcBef>
                        <a:spcAft>
                          <a:spcPts val="0"/>
                        </a:spcAft>
                        <a:buNone/>
                      </a:pPr>
                      <a:r>
                        <a:rPr lang="en"/>
                        <a:t>N/A</a:t>
                      </a:r>
                      <a:endParaRPr/>
                    </a:p>
                  </a:txBody>
                  <a:tcPr marL="91425" marR="91425" marT="91425" marB="91425"/>
                </a:tc>
                <a:tc>
                  <a:txBody>
                    <a:bodyPr/>
                    <a:lstStyle/>
                    <a:p>
                      <a:pPr marL="0" lvl="0" indent="0" algn="l" rtl="0">
                        <a:spcBef>
                          <a:spcPts val="0"/>
                        </a:spcBef>
                        <a:spcAft>
                          <a:spcPts val="0"/>
                        </a:spcAft>
                        <a:buNone/>
                      </a:pPr>
                      <a:r>
                        <a:rPr lang="en"/>
                        <a:t>N/A</a:t>
                      </a:r>
                      <a:endParaRPr/>
                    </a:p>
                  </a:txBody>
                  <a:tcPr marL="91425" marR="91425" marT="91425" marB="91425"/>
                </a:tc>
                <a:tc>
                  <a:txBody>
                    <a:bodyPr/>
                    <a:lstStyle/>
                    <a:p>
                      <a:pPr marL="0" lvl="0" indent="0" algn="l" rtl="0">
                        <a:spcBef>
                          <a:spcPts val="0"/>
                        </a:spcBef>
                        <a:spcAft>
                          <a:spcPts val="0"/>
                        </a:spcAft>
                        <a:buNone/>
                      </a:pPr>
                      <a:r>
                        <a:rPr lang="en"/>
                        <a:t>N/A</a:t>
                      </a:r>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a:t>Seymour Middle School</a:t>
                      </a:r>
                      <a:endParaRPr/>
                    </a:p>
                  </a:txBody>
                  <a:tcPr marL="91425" marR="91425" marT="91425" marB="91425"/>
                </a:tc>
                <a:tc>
                  <a:txBody>
                    <a:bodyPr/>
                    <a:lstStyle/>
                    <a:p>
                      <a:pPr marL="0" lvl="0" indent="0" algn="l" rtl="0">
                        <a:spcBef>
                          <a:spcPts val="0"/>
                        </a:spcBef>
                        <a:spcAft>
                          <a:spcPts val="0"/>
                        </a:spcAft>
                        <a:buNone/>
                      </a:pPr>
                      <a:r>
                        <a:rPr lang="en" dirty="0"/>
                        <a:t>1 (1.3%)</a:t>
                      </a:r>
                      <a:endParaRPr dirty="0"/>
                    </a:p>
                  </a:txBody>
                  <a:tcPr marL="91425" marR="91425" marT="91425" marB="91425"/>
                </a:tc>
                <a:tc>
                  <a:txBody>
                    <a:bodyPr/>
                    <a:lstStyle/>
                    <a:p>
                      <a:pPr marL="0" lvl="0" indent="0" algn="l" rtl="0">
                        <a:spcBef>
                          <a:spcPts val="0"/>
                        </a:spcBef>
                        <a:spcAft>
                          <a:spcPts val="0"/>
                        </a:spcAft>
                        <a:buNone/>
                      </a:pPr>
                      <a:r>
                        <a:rPr lang="en" dirty="0"/>
                        <a:t>10 (4.2%)</a:t>
                      </a:r>
                      <a:endParaRPr dirty="0"/>
                    </a:p>
                  </a:txBody>
                  <a:tcPr marL="91425" marR="91425" marT="91425" marB="91425"/>
                </a:tc>
                <a:tc>
                  <a:txBody>
                    <a:bodyPr/>
                    <a:lstStyle/>
                    <a:p>
                      <a:pPr marL="0" lvl="0" indent="0" algn="l" rtl="0">
                        <a:spcBef>
                          <a:spcPts val="0"/>
                        </a:spcBef>
                        <a:spcAft>
                          <a:spcPts val="0"/>
                        </a:spcAft>
                        <a:buNone/>
                      </a:pPr>
                      <a:r>
                        <a:rPr lang="en" dirty="0"/>
                        <a:t> 11 (3.3%)</a:t>
                      </a:r>
                      <a:endParaRPr dirty="0"/>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a:t>Seymour High School</a:t>
                      </a:r>
                      <a:endParaRPr/>
                    </a:p>
                  </a:txBody>
                  <a:tcPr marL="91425" marR="91425" marT="91425" marB="91425"/>
                </a:tc>
                <a:tc>
                  <a:txBody>
                    <a:bodyPr/>
                    <a:lstStyle/>
                    <a:p>
                      <a:pPr marL="0" lvl="0" indent="0" algn="l" rtl="0">
                        <a:spcBef>
                          <a:spcPts val="0"/>
                        </a:spcBef>
                        <a:spcAft>
                          <a:spcPts val="0"/>
                        </a:spcAft>
                        <a:buNone/>
                      </a:pPr>
                      <a:r>
                        <a:rPr lang="en" dirty="0"/>
                        <a:t>6 (6.1%)</a:t>
                      </a:r>
                      <a:endParaRPr dirty="0"/>
                    </a:p>
                  </a:txBody>
                  <a:tcPr marL="91425" marR="91425" marT="91425" marB="91425"/>
                </a:tc>
                <a:tc>
                  <a:txBody>
                    <a:bodyPr/>
                    <a:lstStyle/>
                    <a:p>
                      <a:pPr marL="0" lvl="0" indent="0" algn="l" rtl="0">
                        <a:spcBef>
                          <a:spcPts val="0"/>
                        </a:spcBef>
                        <a:spcAft>
                          <a:spcPts val="0"/>
                        </a:spcAft>
                        <a:buNone/>
                      </a:pPr>
                      <a:r>
                        <a:rPr lang="en" dirty="0"/>
                        <a:t>92 (17.4%)</a:t>
                      </a:r>
                      <a:endParaRPr dirty="0"/>
                    </a:p>
                  </a:txBody>
                  <a:tcPr marL="91425" marR="91425" marT="91425" marB="91425"/>
                </a:tc>
                <a:tc>
                  <a:txBody>
                    <a:bodyPr/>
                    <a:lstStyle/>
                    <a:p>
                      <a:pPr marL="0" lvl="0" indent="0" algn="l" rtl="0">
                        <a:spcBef>
                          <a:spcPts val="0"/>
                        </a:spcBef>
                        <a:spcAft>
                          <a:spcPts val="0"/>
                        </a:spcAft>
                        <a:buNone/>
                      </a:pPr>
                      <a:r>
                        <a:rPr lang="en" dirty="0"/>
                        <a:t>99 (15.2%)</a:t>
                      </a:r>
                      <a:endParaRPr dirty="0"/>
                    </a:p>
                  </a:txBody>
                  <a:tcPr marL="91425" marR="91425" marT="91425" marB="91425"/>
                </a:tc>
                <a:extLst>
                  <a:ext uri="{0D108BD9-81ED-4DB2-BD59-A6C34878D82A}">
                    <a16:rowId xmlns:a16="http://schemas.microsoft.com/office/drawing/2014/main" val="10003"/>
                  </a:ext>
                </a:extLst>
              </a:tr>
            </a:tbl>
          </a:graphicData>
        </a:graphic>
      </p:graphicFrame>
      <p:pic>
        <p:nvPicPr>
          <p:cNvPr id="102" name="Google Shape;102;p19"/>
          <p:cNvPicPr preferRelativeResize="0"/>
          <p:nvPr/>
        </p:nvPicPr>
        <p:blipFill>
          <a:blip r:embed="rId3">
            <a:alphaModFix/>
          </a:blip>
          <a:stretch>
            <a:fillRect/>
          </a:stretch>
        </p:blipFill>
        <p:spPr>
          <a:xfrm>
            <a:off x="6007925" y="445025"/>
            <a:ext cx="2824375" cy="14121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1"/>
                                        </p:tgtEl>
                                        <p:attrNameLst>
                                          <p:attrName>style.visibility</p:attrName>
                                        </p:attrNameLst>
                                      </p:cBhvr>
                                      <p:to>
                                        <p:strVal val="visible"/>
                                      </p:to>
                                    </p:set>
                                    <p:anim calcmode="lin" valueType="num">
                                      <p:cBhvr additive="base">
                                        <p:cTn id="7" dur="1000"/>
                                        <p:tgtEl>
                                          <p:spTgt spid="101"/>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0"/>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Students in Advanced Classes</a:t>
            </a:r>
            <a:endParaRPr/>
          </a:p>
        </p:txBody>
      </p:sp>
      <p:sp>
        <p:nvSpPr>
          <p:cNvPr id="108" name="Google Shape;108;p20"/>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Students who were enrolled in AP (Advanced Placement) classes</a:t>
            </a:r>
            <a:endParaRPr/>
          </a:p>
          <a:p>
            <a:pPr marL="0" lvl="0" indent="0" algn="l" rtl="0">
              <a:spcBef>
                <a:spcPts val="1600"/>
              </a:spcBef>
              <a:spcAft>
                <a:spcPts val="1600"/>
              </a:spcAft>
              <a:buNone/>
            </a:pPr>
            <a:endParaRPr/>
          </a:p>
        </p:txBody>
      </p:sp>
      <p:graphicFrame>
        <p:nvGraphicFramePr>
          <p:cNvPr id="109" name="Google Shape;109;p20"/>
          <p:cNvGraphicFramePr/>
          <p:nvPr>
            <p:extLst>
              <p:ext uri="{D42A27DB-BD31-4B8C-83A1-F6EECF244321}">
                <p14:modId xmlns:p14="http://schemas.microsoft.com/office/powerpoint/2010/main" val="2449475597"/>
              </p:ext>
            </p:extLst>
          </p:nvPr>
        </p:nvGraphicFramePr>
        <p:xfrm>
          <a:off x="952500" y="1809750"/>
          <a:ext cx="7239000" cy="2438280"/>
        </p:xfrm>
        <a:graphic>
          <a:graphicData uri="http://schemas.openxmlformats.org/drawingml/2006/table">
            <a:tbl>
              <a:tblPr>
                <a:noFill/>
                <a:tableStyleId>{7A108117-AAE1-4E8E-95F6-640249F32A8B}</a:tableStyleId>
              </a:tblPr>
              <a:tblGrid>
                <a:gridCol w="1809750">
                  <a:extLst>
                    <a:ext uri="{9D8B030D-6E8A-4147-A177-3AD203B41FA5}">
                      <a16:colId xmlns:a16="http://schemas.microsoft.com/office/drawing/2014/main" val="20000"/>
                    </a:ext>
                  </a:extLst>
                </a:gridCol>
                <a:gridCol w="1809750">
                  <a:extLst>
                    <a:ext uri="{9D8B030D-6E8A-4147-A177-3AD203B41FA5}">
                      <a16:colId xmlns:a16="http://schemas.microsoft.com/office/drawing/2014/main" val="20001"/>
                    </a:ext>
                  </a:extLst>
                </a:gridCol>
                <a:gridCol w="1809750">
                  <a:extLst>
                    <a:ext uri="{9D8B030D-6E8A-4147-A177-3AD203B41FA5}">
                      <a16:colId xmlns:a16="http://schemas.microsoft.com/office/drawing/2014/main" val="20002"/>
                    </a:ext>
                  </a:extLst>
                </a:gridCol>
                <a:gridCol w="1809750">
                  <a:extLst>
                    <a:ext uri="{9D8B030D-6E8A-4147-A177-3AD203B41FA5}">
                      <a16:colId xmlns:a16="http://schemas.microsoft.com/office/drawing/2014/main" val="20003"/>
                    </a:ext>
                  </a:extLst>
                </a:gridCol>
              </a:tblGrid>
              <a:tr h="381000">
                <a:tc>
                  <a:txBody>
                    <a:bodyPr/>
                    <a:lstStyle/>
                    <a:p>
                      <a:pPr marL="0" lvl="0" indent="0" algn="l" rtl="0">
                        <a:spcBef>
                          <a:spcPts val="0"/>
                        </a:spcBef>
                        <a:spcAft>
                          <a:spcPts val="0"/>
                        </a:spcAft>
                        <a:buNone/>
                      </a:pPr>
                      <a:r>
                        <a:rPr lang="en"/>
                        <a:t>School</a:t>
                      </a:r>
                      <a:endParaRPr/>
                    </a:p>
                  </a:txBody>
                  <a:tcPr marL="91425" marR="91425" marT="91425" marB="91425"/>
                </a:tc>
                <a:tc>
                  <a:txBody>
                    <a:bodyPr/>
                    <a:lstStyle/>
                    <a:p>
                      <a:pPr marL="0" lvl="0" indent="0" algn="l" rtl="0">
                        <a:spcBef>
                          <a:spcPts val="0"/>
                        </a:spcBef>
                        <a:spcAft>
                          <a:spcPts val="0"/>
                        </a:spcAft>
                        <a:buNone/>
                      </a:pPr>
                      <a:r>
                        <a:rPr lang="en"/>
                        <a:t>Number of Native American Students</a:t>
                      </a:r>
                      <a:endParaRPr/>
                    </a:p>
                  </a:txBody>
                  <a:tcPr marL="91425" marR="91425" marT="91425" marB="91425"/>
                </a:tc>
                <a:tc>
                  <a:txBody>
                    <a:bodyPr/>
                    <a:lstStyle/>
                    <a:p>
                      <a:pPr marL="0" lvl="0" indent="0" algn="l" rtl="0">
                        <a:spcBef>
                          <a:spcPts val="0"/>
                        </a:spcBef>
                        <a:spcAft>
                          <a:spcPts val="0"/>
                        </a:spcAft>
                        <a:buNone/>
                      </a:pPr>
                      <a:r>
                        <a:rPr lang="en"/>
                        <a:t>Number of White Students</a:t>
                      </a:r>
                      <a:endParaRPr/>
                    </a:p>
                  </a:txBody>
                  <a:tcPr marL="91425" marR="91425" marT="91425" marB="91425"/>
                </a:tc>
                <a:tc>
                  <a:txBody>
                    <a:bodyPr/>
                    <a:lstStyle/>
                    <a:p>
                      <a:pPr marL="0" lvl="0" indent="0" algn="l" rtl="0">
                        <a:spcBef>
                          <a:spcPts val="0"/>
                        </a:spcBef>
                        <a:spcAft>
                          <a:spcPts val="0"/>
                        </a:spcAft>
                        <a:buNone/>
                      </a:pPr>
                      <a:r>
                        <a:rPr lang="en"/>
                        <a:t>Total Number in School</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t>Rock Ledge Elementary</a:t>
                      </a:r>
                      <a:endParaRPr/>
                    </a:p>
                  </a:txBody>
                  <a:tcPr marL="91425" marR="91425" marT="91425" marB="91425"/>
                </a:tc>
                <a:tc>
                  <a:txBody>
                    <a:bodyPr/>
                    <a:lstStyle/>
                    <a:p>
                      <a:pPr marL="0" lvl="0" indent="0" algn="l" rtl="0">
                        <a:spcBef>
                          <a:spcPts val="0"/>
                        </a:spcBef>
                        <a:spcAft>
                          <a:spcPts val="0"/>
                        </a:spcAft>
                        <a:buNone/>
                      </a:pPr>
                      <a:r>
                        <a:rPr lang="en"/>
                        <a:t>N/A</a:t>
                      </a:r>
                      <a:endParaRPr/>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N/A</a:t>
                      </a:r>
                      <a:endParaRPr/>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N/A</a:t>
                      </a:r>
                      <a:endParaRPr/>
                    </a:p>
                  </a:txBody>
                  <a:tcPr marL="91425" marR="91425" marT="91425" marB="91425">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a:t>Seymour Middle School</a:t>
                      </a:r>
                      <a:endParaRPr/>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en" dirty="0"/>
                        <a:t>N/A</a:t>
                      </a:r>
                      <a:endParaRPr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N/A</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N/A</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a:t>Seymour High School</a:t>
                      </a:r>
                      <a:endParaRPr/>
                    </a:p>
                  </a:txBody>
                  <a:tcPr marL="91425" marR="91425" marT="91425" marB="91425"/>
                </a:tc>
                <a:tc>
                  <a:txBody>
                    <a:bodyPr/>
                    <a:lstStyle/>
                    <a:p>
                      <a:pPr marL="0" lvl="0" indent="0" algn="l" rtl="0">
                        <a:spcBef>
                          <a:spcPts val="0"/>
                        </a:spcBef>
                        <a:spcAft>
                          <a:spcPts val="0"/>
                        </a:spcAft>
                        <a:buNone/>
                      </a:pPr>
                      <a:r>
                        <a:rPr lang="en" dirty="0"/>
                        <a:t>11 (11.2%)</a:t>
                      </a: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dirty="0"/>
                        <a:t>101 (19.1%)</a:t>
                      </a: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dirty="0"/>
                        <a:t>113 (17.3%)</a:t>
                      </a:r>
                    </a:p>
                  </a:txBody>
                  <a:tcPr marL="91425" marR="91425" marT="91425" marB="91425">
                    <a:lnT w="9525" cap="flat" cmpd="sng">
                      <a:solidFill>
                        <a:srgbClr val="9E9E9E"/>
                      </a:solidFill>
                      <a:prstDash val="solid"/>
                      <a:round/>
                      <a:headEnd type="none" w="sm" len="sm"/>
                      <a:tailEnd type="none" w="sm" len="sm"/>
                    </a:lnT>
                  </a:tcPr>
                </a:tc>
                <a:extLst>
                  <a:ext uri="{0D108BD9-81ED-4DB2-BD59-A6C34878D82A}">
                    <a16:rowId xmlns:a16="http://schemas.microsoft.com/office/drawing/2014/main" val="10003"/>
                  </a:ext>
                </a:extLst>
              </a:tr>
            </a:tbl>
          </a:graphicData>
        </a:graphic>
      </p:graphicFrame>
      <p:pic>
        <p:nvPicPr>
          <p:cNvPr id="110" name="Google Shape;110;p20"/>
          <p:cNvPicPr preferRelativeResize="0"/>
          <p:nvPr/>
        </p:nvPicPr>
        <p:blipFill>
          <a:blip r:embed="rId3">
            <a:alphaModFix/>
          </a:blip>
          <a:stretch>
            <a:fillRect/>
          </a:stretch>
        </p:blipFill>
        <p:spPr>
          <a:xfrm>
            <a:off x="6307675" y="47625"/>
            <a:ext cx="1883825" cy="12765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9"/>
                                        </p:tgtEl>
                                        <p:attrNameLst>
                                          <p:attrName>style.visibility</p:attrName>
                                        </p:attrNameLst>
                                      </p:cBhvr>
                                      <p:to>
                                        <p:strVal val="visible"/>
                                      </p:to>
                                    </p:set>
                                    <p:anim calcmode="lin" valueType="num">
                                      <p:cBhvr additive="base">
                                        <p:cTn id="7" dur="1000"/>
                                        <p:tgtEl>
                                          <p:spTgt spid="109"/>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1"/>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Students taking the ACT</a:t>
            </a:r>
            <a:endParaRPr/>
          </a:p>
        </p:txBody>
      </p:sp>
      <p:sp>
        <p:nvSpPr>
          <p:cNvPr id="116" name="Google Shape;116;p21"/>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Average scores on the ACT</a:t>
            </a:r>
            <a:endParaRPr/>
          </a:p>
          <a:p>
            <a:pPr marL="0" lvl="0" indent="0" algn="l" rtl="0">
              <a:spcBef>
                <a:spcPts val="1600"/>
              </a:spcBef>
              <a:spcAft>
                <a:spcPts val="1600"/>
              </a:spcAft>
              <a:buNone/>
            </a:pPr>
            <a:endParaRPr/>
          </a:p>
        </p:txBody>
      </p:sp>
      <p:graphicFrame>
        <p:nvGraphicFramePr>
          <p:cNvPr id="117" name="Google Shape;117;p21"/>
          <p:cNvGraphicFramePr/>
          <p:nvPr>
            <p:extLst>
              <p:ext uri="{D42A27DB-BD31-4B8C-83A1-F6EECF244321}">
                <p14:modId xmlns:p14="http://schemas.microsoft.com/office/powerpoint/2010/main" val="230047406"/>
              </p:ext>
            </p:extLst>
          </p:nvPr>
        </p:nvGraphicFramePr>
        <p:xfrm>
          <a:off x="952500" y="1809750"/>
          <a:ext cx="6293350" cy="3200190"/>
        </p:xfrm>
        <a:graphic>
          <a:graphicData uri="http://schemas.openxmlformats.org/drawingml/2006/table">
            <a:tbl>
              <a:tblPr>
                <a:noFill/>
                <a:tableStyleId>{7A108117-AAE1-4E8E-95F6-640249F32A8B}</a:tableStyleId>
              </a:tblPr>
              <a:tblGrid>
                <a:gridCol w="1220700">
                  <a:extLst>
                    <a:ext uri="{9D8B030D-6E8A-4147-A177-3AD203B41FA5}">
                      <a16:colId xmlns:a16="http://schemas.microsoft.com/office/drawing/2014/main" val="20000"/>
                    </a:ext>
                  </a:extLst>
                </a:gridCol>
                <a:gridCol w="1513925">
                  <a:extLst>
                    <a:ext uri="{9D8B030D-6E8A-4147-A177-3AD203B41FA5}">
                      <a16:colId xmlns:a16="http://schemas.microsoft.com/office/drawing/2014/main" val="20001"/>
                    </a:ext>
                  </a:extLst>
                </a:gridCol>
                <a:gridCol w="1086750">
                  <a:extLst>
                    <a:ext uri="{9D8B030D-6E8A-4147-A177-3AD203B41FA5}">
                      <a16:colId xmlns:a16="http://schemas.microsoft.com/office/drawing/2014/main" val="20002"/>
                    </a:ext>
                  </a:extLst>
                </a:gridCol>
                <a:gridCol w="1110875">
                  <a:extLst>
                    <a:ext uri="{9D8B030D-6E8A-4147-A177-3AD203B41FA5}">
                      <a16:colId xmlns:a16="http://schemas.microsoft.com/office/drawing/2014/main" val="20003"/>
                    </a:ext>
                  </a:extLst>
                </a:gridCol>
                <a:gridCol w="1361100">
                  <a:extLst>
                    <a:ext uri="{9D8B030D-6E8A-4147-A177-3AD203B41FA5}">
                      <a16:colId xmlns:a16="http://schemas.microsoft.com/office/drawing/2014/main" val="20004"/>
                    </a:ext>
                  </a:extLst>
                </a:gridCol>
              </a:tblGrid>
              <a:tr h="381000">
                <a:tc>
                  <a:txBody>
                    <a:bodyPr/>
                    <a:lstStyle/>
                    <a:p>
                      <a:pPr marL="0" lvl="0" indent="0" algn="l" rtl="0">
                        <a:spcBef>
                          <a:spcPts val="0"/>
                        </a:spcBef>
                        <a:spcAft>
                          <a:spcPts val="0"/>
                        </a:spcAft>
                        <a:buNone/>
                      </a:pPr>
                      <a:r>
                        <a:rPr lang="en"/>
                        <a:t>Subject</a:t>
                      </a:r>
                      <a:endParaRPr/>
                    </a:p>
                  </a:txBody>
                  <a:tcPr marL="91425" marR="91425" marT="91425" marB="91425"/>
                </a:tc>
                <a:tc>
                  <a:txBody>
                    <a:bodyPr/>
                    <a:lstStyle/>
                    <a:p>
                      <a:pPr marL="0" lvl="0" indent="0" algn="l" rtl="0">
                        <a:spcBef>
                          <a:spcPts val="0"/>
                        </a:spcBef>
                        <a:spcAft>
                          <a:spcPts val="0"/>
                        </a:spcAft>
                        <a:buNone/>
                      </a:pPr>
                      <a:r>
                        <a:rPr lang="en" dirty="0"/>
                        <a:t>Native American Students</a:t>
                      </a:r>
                      <a:endParaRPr dirty="0"/>
                    </a:p>
                  </a:txBody>
                  <a:tcPr marL="91425" marR="91425" marT="91425" marB="91425"/>
                </a:tc>
                <a:tc>
                  <a:txBody>
                    <a:bodyPr/>
                    <a:lstStyle/>
                    <a:p>
                      <a:pPr marL="0" lvl="0" indent="0" algn="l" rtl="0">
                        <a:spcBef>
                          <a:spcPts val="0"/>
                        </a:spcBef>
                        <a:spcAft>
                          <a:spcPts val="0"/>
                        </a:spcAft>
                        <a:buNone/>
                      </a:pPr>
                      <a:r>
                        <a:rPr lang="en"/>
                        <a:t>White Students</a:t>
                      </a:r>
                      <a:endParaRPr/>
                    </a:p>
                  </a:txBody>
                  <a:tcPr marL="91425" marR="91425" marT="91425" marB="91425"/>
                </a:tc>
                <a:tc>
                  <a:txBody>
                    <a:bodyPr/>
                    <a:lstStyle/>
                    <a:p>
                      <a:pPr marL="0" lvl="0" indent="0" algn="l" rtl="0">
                        <a:spcBef>
                          <a:spcPts val="0"/>
                        </a:spcBef>
                        <a:spcAft>
                          <a:spcPts val="0"/>
                        </a:spcAft>
                        <a:buNone/>
                      </a:pPr>
                      <a:r>
                        <a:rPr lang="en"/>
                        <a:t>Total in School</a:t>
                      </a:r>
                      <a:endParaRPr/>
                    </a:p>
                  </a:txBody>
                  <a:tcPr marL="91425" marR="91425" marT="91425" marB="91425"/>
                </a:tc>
                <a:tc>
                  <a:txBody>
                    <a:bodyPr/>
                    <a:lstStyle/>
                    <a:p>
                      <a:pPr marL="0" lvl="0" indent="0" algn="l" rtl="0">
                        <a:spcBef>
                          <a:spcPts val="0"/>
                        </a:spcBef>
                        <a:spcAft>
                          <a:spcPts val="0"/>
                        </a:spcAft>
                        <a:buNone/>
                      </a:pPr>
                      <a:r>
                        <a:rPr lang="en"/>
                        <a:t>Difference in Score (Prev. Year)</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t>Mathematics</a:t>
                      </a:r>
                      <a:endParaRPr/>
                    </a:p>
                  </a:txBody>
                  <a:tcPr marL="91425" marR="91425" marT="91425" marB="91425"/>
                </a:tc>
                <a:tc>
                  <a:txBody>
                    <a:bodyPr/>
                    <a:lstStyle/>
                    <a:p>
                      <a:pPr marL="0" lvl="0" indent="0" algn="l" rtl="0">
                        <a:spcBef>
                          <a:spcPts val="0"/>
                        </a:spcBef>
                        <a:spcAft>
                          <a:spcPts val="0"/>
                        </a:spcAft>
                        <a:buNone/>
                      </a:pPr>
                      <a:r>
                        <a:rPr lang="en" dirty="0"/>
                        <a:t>16.2</a:t>
                      </a:r>
                      <a:endParaRPr dirty="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dirty="0"/>
                        <a:t>19.0</a:t>
                      </a:r>
                      <a:endParaRPr dirty="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dirty="0"/>
                        <a:t>18.6</a:t>
                      </a:r>
                      <a:endParaRPr dirty="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dirty="0"/>
                        <a:t>2.8 (3.3)</a:t>
                      </a:r>
                      <a:endParaRPr dirty="0"/>
                    </a:p>
                  </a:txBody>
                  <a:tcPr marL="91425" marR="91425" marT="91425" marB="91425">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a:t>English</a:t>
                      </a:r>
                      <a:endParaRPr/>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l" rtl="0">
                        <a:spcBef>
                          <a:spcPts val="0"/>
                        </a:spcBef>
                        <a:spcAft>
                          <a:spcPts val="0"/>
                        </a:spcAft>
                        <a:buNone/>
                      </a:pPr>
                      <a:r>
                        <a:rPr lang="en" dirty="0"/>
                        <a:t>13.4</a:t>
                      </a:r>
                      <a:endParaRPr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dirty="0"/>
                        <a:t>16.7</a:t>
                      </a:r>
                      <a:endParaRPr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dirty="0"/>
                        <a:t>16.2</a:t>
                      </a:r>
                      <a:endParaRPr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dirty="0"/>
                        <a:t>3.3 (4.1)</a:t>
                      </a:r>
                      <a:endParaRPr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a:t>Reading</a:t>
                      </a:r>
                      <a:endParaRPr/>
                    </a:p>
                  </a:txBody>
                  <a:tcPr marL="91425" marR="91425" marT="91425" marB="91425"/>
                </a:tc>
                <a:tc>
                  <a:txBody>
                    <a:bodyPr/>
                    <a:lstStyle/>
                    <a:p>
                      <a:pPr marL="0" lvl="0" indent="0" algn="l" rtl="0">
                        <a:spcBef>
                          <a:spcPts val="0"/>
                        </a:spcBef>
                        <a:spcAft>
                          <a:spcPts val="0"/>
                        </a:spcAft>
                        <a:buNone/>
                      </a:pPr>
                      <a:r>
                        <a:rPr lang="en" dirty="0"/>
                        <a:t>15.8</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dirty="0"/>
                        <a:t>19.0</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dirty="0"/>
                        <a:t>18.6</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dirty="0"/>
                        <a:t>3.2 (3.0)</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n"/>
                        <a:t>Writing</a:t>
                      </a:r>
                      <a:endParaRPr/>
                    </a:p>
                  </a:txBody>
                  <a:tcPr marL="91425" marR="91425" marT="91425" marB="91425"/>
                </a:tc>
                <a:tc>
                  <a:txBody>
                    <a:bodyPr/>
                    <a:lstStyle/>
                    <a:p>
                      <a:pPr marL="0" lvl="0" indent="0" algn="l" rtl="0">
                        <a:spcBef>
                          <a:spcPts val="0"/>
                        </a:spcBef>
                        <a:spcAft>
                          <a:spcPts val="0"/>
                        </a:spcAft>
                        <a:buNone/>
                      </a:pPr>
                      <a:r>
                        <a:rPr lang="en" dirty="0"/>
                        <a:t>4.8</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dirty="0"/>
                        <a:t>5.8</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dirty="0"/>
                        <a:t>5.7</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dirty="0"/>
                        <a:t>1.0 (1.2)</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r h="381000">
                <a:tc>
                  <a:txBody>
                    <a:bodyPr/>
                    <a:lstStyle/>
                    <a:p>
                      <a:pPr marL="0" lvl="0" indent="0" algn="l" rtl="0">
                        <a:spcBef>
                          <a:spcPts val="0"/>
                        </a:spcBef>
                        <a:spcAft>
                          <a:spcPts val="0"/>
                        </a:spcAft>
                        <a:buNone/>
                      </a:pPr>
                      <a:r>
                        <a:rPr lang="en"/>
                        <a:t>Science</a:t>
                      </a:r>
                      <a:endParaRPr/>
                    </a:p>
                  </a:txBody>
                  <a:tcPr marL="91425" marR="91425" marT="91425" marB="91425"/>
                </a:tc>
                <a:tc>
                  <a:txBody>
                    <a:bodyPr/>
                    <a:lstStyle/>
                    <a:p>
                      <a:pPr marL="0" lvl="0" indent="0" algn="l" rtl="0">
                        <a:spcBef>
                          <a:spcPts val="0"/>
                        </a:spcBef>
                        <a:spcAft>
                          <a:spcPts val="0"/>
                        </a:spcAft>
                        <a:buNone/>
                      </a:pPr>
                      <a:r>
                        <a:rPr lang="en" dirty="0"/>
                        <a:t>14.6</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dirty="0"/>
                        <a:t>19.0</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dirty="0"/>
                        <a:t>18.5</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dirty="0"/>
                        <a:t>4.4 (1.6)</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5"/>
                  </a:ext>
                </a:extLst>
              </a:tr>
              <a:tr h="381000">
                <a:tc>
                  <a:txBody>
                    <a:bodyPr/>
                    <a:lstStyle/>
                    <a:p>
                      <a:pPr marL="0" lvl="0" indent="0" algn="l" rtl="0">
                        <a:spcBef>
                          <a:spcPts val="0"/>
                        </a:spcBef>
                        <a:spcAft>
                          <a:spcPts val="0"/>
                        </a:spcAft>
                        <a:buNone/>
                      </a:pPr>
                      <a:r>
                        <a:rPr lang="en"/>
                        <a:t>Composite</a:t>
                      </a:r>
                      <a:endParaRPr/>
                    </a:p>
                  </a:txBody>
                  <a:tcPr marL="91425" marR="91425" marT="91425" marB="91425"/>
                </a:tc>
                <a:tc>
                  <a:txBody>
                    <a:bodyPr/>
                    <a:lstStyle/>
                    <a:p>
                      <a:pPr marL="0" lvl="0" indent="0" algn="l" rtl="0">
                        <a:spcBef>
                          <a:spcPts val="0"/>
                        </a:spcBef>
                        <a:spcAft>
                          <a:spcPts val="0"/>
                        </a:spcAft>
                        <a:buNone/>
                      </a:pPr>
                      <a:r>
                        <a:rPr lang="en" dirty="0"/>
                        <a:t>15.1</a:t>
                      </a:r>
                      <a:endParaRPr dirty="0"/>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dirty="0"/>
                        <a:t>18.5</a:t>
                      </a:r>
                      <a:endParaRPr dirty="0"/>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dirty="0"/>
                        <a:t>18.1</a:t>
                      </a:r>
                      <a:endParaRPr dirty="0"/>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dirty="0"/>
                        <a:t>3.4 (3.1)</a:t>
                      </a:r>
                      <a:endParaRPr dirty="0"/>
                    </a:p>
                  </a:txBody>
                  <a:tcPr marL="91425" marR="91425" marT="91425" marB="91425">
                    <a:lnT w="9525" cap="flat" cmpd="sng">
                      <a:solidFill>
                        <a:srgbClr val="9E9E9E"/>
                      </a:solidFill>
                      <a:prstDash val="solid"/>
                      <a:round/>
                      <a:headEnd type="none" w="sm" len="sm"/>
                      <a:tailEnd type="none" w="sm" len="sm"/>
                    </a:lnT>
                  </a:tcPr>
                </a:tc>
                <a:extLst>
                  <a:ext uri="{0D108BD9-81ED-4DB2-BD59-A6C34878D82A}">
                    <a16:rowId xmlns:a16="http://schemas.microsoft.com/office/drawing/2014/main" val="10006"/>
                  </a:ext>
                </a:extLst>
              </a:tr>
            </a:tbl>
          </a:graphicData>
        </a:graphic>
      </p:graphicFrame>
      <p:pic>
        <p:nvPicPr>
          <p:cNvPr id="118" name="Google Shape;118;p21"/>
          <p:cNvPicPr preferRelativeResize="0"/>
          <p:nvPr/>
        </p:nvPicPr>
        <p:blipFill>
          <a:blip r:embed="rId3">
            <a:alphaModFix/>
          </a:blip>
          <a:stretch>
            <a:fillRect/>
          </a:stretch>
        </p:blipFill>
        <p:spPr>
          <a:xfrm>
            <a:off x="4626463" y="66663"/>
            <a:ext cx="2619375" cy="17430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7"/>
                                        </p:tgtEl>
                                        <p:attrNameLst>
                                          <p:attrName>style.visibility</p:attrName>
                                        </p:attrNameLst>
                                      </p:cBhvr>
                                      <p:to>
                                        <p:strVal val="visible"/>
                                      </p:to>
                                    </p:set>
                                    <p:anim calcmode="lin" valueType="num">
                                      <p:cBhvr additive="base">
                                        <p:cTn id="7" dur="1000"/>
                                        <p:tgtEl>
                                          <p:spTgt spid="117"/>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892</TotalTime>
  <Words>1169</Words>
  <Application>Microsoft Office PowerPoint</Application>
  <PresentationFormat>On-screen Show (16:9)</PresentationFormat>
  <Paragraphs>252</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Old Standard TT</vt:lpstr>
      <vt:lpstr>Arial</vt:lpstr>
      <vt:lpstr>Paperback</vt:lpstr>
      <vt:lpstr>Impact Aid 2022</vt:lpstr>
      <vt:lpstr>Overview</vt:lpstr>
      <vt:lpstr>Overview</vt:lpstr>
      <vt:lpstr>Impact Aid History</vt:lpstr>
      <vt:lpstr>Attendance</vt:lpstr>
      <vt:lpstr>Discipline</vt:lpstr>
      <vt:lpstr>Students in Advanced Classes</vt:lpstr>
      <vt:lpstr>Students in Advanced Classes</vt:lpstr>
      <vt:lpstr>Students taking the ACT</vt:lpstr>
      <vt:lpstr>Forward Results</vt:lpstr>
      <vt:lpstr>Extracurricular Participation</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Aid 2019</dc:title>
  <dc:creator>Kempen, Peter</dc:creator>
  <cp:lastModifiedBy>Kempen, Peter</cp:lastModifiedBy>
  <cp:revision>40</cp:revision>
  <dcterms:modified xsi:type="dcterms:W3CDTF">2022-11-01T14:44:46Z</dcterms:modified>
</cp:coreProperties>
</file>